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18" r:id="rId3"/>
    <p:sldId id="315" r:id="rId4"/>
    <p:sldId id="320" r:id="rId5"/>
    <p:sldId id="31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7" r:id="rId28"/>
    <p:sldId id="288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0FBAF-1988-45E4-8698-A3E50A5DD408}" type="datetimeFigureOut">
              <a:rPr lang="tr-TR" smtClean="0"/>
              <a:t>19.10.2016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B0783-A2E4-4E5E-A50D-E69839EC90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141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65A1C-3CBC-4672-9680-156A8A2DCB0F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50976-DE66-40E2-A948-BCD871A5DE8D}" type="slidenum">
              <a:rPr lang="tr-TR" smtClean="0"/>
              <a:pPr/>
              <a:t>42</a:t>
            </a:fld>
            <a:endParaRPr lang="tr-TR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01411-1EBF-42B7-A1F1-A93F48EB331E}" type="slidenum">
              <a:rPr lang="tr-TR" smtClean="0"/>
              <a:pPr/>
              <a:t>43</a:t>
            </a:fld>
            <a:endParaRPr lang="tr-TR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DBD2B-EDAE-4ED3-80C5-C7BA2412C86D}" type="slidenum">
              <a:rPr lang="tr-TR" smtClean="0"/>
              <a:pPr/>
              <a:t>44</a:t>
            </a:fld>
            <a:endParaRPr lang="tr-TR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7B1BB-ACE2-41F8-A6C8-893A5CBB33A7}" type="slidenum">
              <a:rPr lang="tr-TR" smtClean="0"/>
              <a:pPr/>
              <a:t>45</a:t>
            </a:fld>
            <a:endParaRPr lang="tr-TR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BC198-8B77-4ECE-B2D1-278E23B99728}" type="slidenum">
              <a:rPr lang="tr-TR" smtClean="0"/>
              <a:pPr/>
              <a:t>46</a:t>
            </a:fld>
            <a:endParaRPr lang="tr-TR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0DD5E-0F51-4591-9483-FAEA34E8D10C}" type="slidenum">
              <a:rPr lang="tr-TR" smtClean="0"/>
              <a:pPr/>
              <a:t>47</a:t>
            </a:fld>
            <a:endParaRPr lang="tr-TR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7EA16-E163-4020-9F72-A8C280B325D6}" type="slidenum">
              <a:rPr lang="tr-TR" smtClean="0"/>
              <a:pPr/>
              <a:t>48</a:t>
            </a:fld>
            <a:endParaRPr lang="tr-TR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E5688-A021-40C9-894A-CBF60A217C08}" type="slidenum">
              <a:rPr lang="tr-TR" smtClean="0"/>
              <a:pPr/>
              <a:t>34</a:t>
            </a:fld>
            <a:endParaRPr lang="tr-TR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ECE9F-6F1C-455E-87C6-79ADAA2764A1}" type="slidenum">
              <a:rPr lang="tr-TR" smtClean="0"/>
              <a:pPr/>
              <a:t>35</a:t>
            </a:fld>
            <a:endParaRPr lang="tr-TR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47AF3-12D0-4408-B357-3CA6C9B7DEF2}" type="slidenum">
              <a:rPr lang="tr-TR" smtClean="0"/>
              <a:pPr/>
              <a:t>36</a:t>
            </a:fld>
            <a:endParaRPr lang="tr-TR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77340-8D83-44C3-AB66-7D801B7C0B6E}" type="slidenum">
              <a:rPr lang="tr-TR" smtClean="0"/>
              <a:pPr/>
              <a:t>37</a:t>
            </a:fld>
            <a:endParaRPr lang="tr-TR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C6A62-7947-4E62-BEBC-EA3D477E3228}" type="slidenum">
              <a:rPr lang="tr-TR" smtClean="0"/>
              <a:pPr/>
              <a:t>38</a:t>
            </a:fld>
            <a:endParaRPr lang="tr-TR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A3B27-5039-4D4A-B017-9F401350D9B4}" type="slidenum">
              <a:rPr lang="tr-TR" smtClean="0"/>
              <a:pPr/>
              <a:t>39</a:t>
            </a:fld>
            <a:endParaRPr lang="tr-T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FA911-7A31-41EE-BBFA-C9FEA0F49113}" type="slidenum">
              <a:rPr lang="tr-TR" smtClean="0"/>
              <a:pPr/>
              <a:t>40</a:t>
            </a:fld>
            <a:endParaRPr lang="tr-TR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9538F-D2C3-4745-BE3B-D5EEA93D0E31}" type="slidenum">
              <a:rPr lang="tr-TR" smtClean="0"/>
              <a:pPr/>
              <a:t>41</a:t>
            </a:fld>
            <a:endParaRPr lang="tr-TR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889B-31C7-4C28-A0F6-79EC32F94CB0}" type="datetimeFigureOut">
              <a:rPr lang="tr-TR" smtClean="0"/>
              <a:t>19.10.2016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A616-DCAD-4916-8E04-5BCA1711A6D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889B-31C7-4C28-A0F6-79EC32F94CB0}" type="datetimeFigureOut">
              <a:rPr lang="tr-TR" smtClean="0"/>
              <a:t>19.10.2016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A616-DCAD-4916-8E04-5BCA1711A6D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889B-31C7-4C28-A0F6-79EC32F94CB0}" type="datetimeFigureOut">
              <a:rPr lang="tr-TR" smtClean="0"/>
              <a:t>19.10.2016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A616-DCAD-4916-8E04-5BCA1711A6D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889B-31C7-4C28-A0F6-79EC32F94CB0}" type="datetimeFigureOut">
              <a:rPr lang="tr-TR" smtClean="0"/>
              <a:t>19.10.2016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A616-DCAD-4916-8E04-5BCA1711A6D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889B-31C7-4C28-A0F6-79EC32F94CB0}" type="datetimeFigureOut">
              <a:rPr lang="tr-TR" smtClean="0"/>
              <a:t>19.10.2016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A616-DCAD-4916-8E04-5BCA1711A6D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889B-31C7-4C28-A0F6-79EC32F94CB0}" type="datetimeFigureOut">
              <a:rPr lang="tr-TR" smtClean="0"/>
              <a:t>19.10.2016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A616-DCAD-4916-8E04-5BCA1711A6D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889B-31C7-4C28-A0F6-79EC32F94CB0}" type="datetimeFigureOut">
              <a:rPr lang="tr-TR" smtClean="0"/>
              <a:t>19.10.2016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A616-DCAD-4916-8E04-5BCA1711A6D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889B-31C7-4C28-A0F6-79EC32F94CB0}" type="datetimeFigureOut">
              <a:rPr lang="tr-TR" smtClean="0"/>
              <a:t>19.10.2016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A616-DCAD-4916-8E04-5BCA1711A6D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889B-31C7-4C28-A0F6-79EC32F94CB0}" type="datetimeFigureOut">
              <a:rPr lang="tr-TR" smtClean="0"/>
              <a:t>19.10.2016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A616-DCAD-4916-8E04-5BCA1711A6D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889B-31C7-4C28-A0F6-79EC32F94CB0}" type="datetimeFigureOut">
              <a:rPr lang="tr-TR" smtClean="0"/>
              <a:t>19.10.2016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A616-DCAD-4916-8E04-5BCA1711A6D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889B-31C7-4C28-A0F6-79EC32F94CB0}" type="datetimeFigureOut">
              <a:rPr lang="tr-TR" smtClean="0"/>
              <a:t>19.10.2016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A616-DCAD-4916-8E04-5BCA1711A6D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ppt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A889B-31C7-4C28-A0F6-79EC32F94CB0}" type="datetimeFigureOut">
              <a:rPr lang="tr-TR" smtClean="0"/>
              <a:t>19.10.2016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9A616-DCAD-4916-8E04-5BCA1711A6D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EMZİRMEYİ</a:t>
            </a:r>
            <a:br>
              <a:rPr lang="tr-TR" dirty="0" smtClean="0"/>
            </a:br>
            <a:r>
              <a:rPr lang="tr-TR" dirty="0" smtClean="0"/>
              <a:t>DEĞERLENDİRMEK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97" y="1124744"/>
            <a:ext cx="2953625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 algn="l"/>
            <a:r>
              <a:rPr lang="tr-TR" sz="3600" dirty="0" smtClean="0"/>
              <a:t>Bebekte </a:t>
            </a:r>
            <a:r>
              <a:rPr lang="tr-TR" sz="3600" dirty="0"/>
              <a:t>gözlemle neler fark edebilirsiniz?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buFont typeface="Wingdings" pitchFamily="2" charset="2"/>
              <a:buChar char="§"/>
            </a:pPr>
            <a:r>
              <a:rPr lang="tr-TR" dirty="0" smtClean="0"/>
              <a:t>Genel sağlık durumunu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tr-TR" dirty="0" smtClean="0"/>
              <a:t>Tıkalı burun	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tr-TR" dirty="0" smtClean="0"/>
              <a:t>Dil bağı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tr-TR" dirty="0" smtClean="0"/>
              <a:t>Pamukçuk		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tr-TR" dirty="0" smtClean="0"/>
              <a:t>Yarık damak ve dudak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tr-TR" dirty="0" smtClean="0"/>
              <a:t>Sarılık		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tr-TR" dirty="0" err="1" smtClean="0"/>
              <a:t>Dehidratasyon</a:t>
            </a:r>
            <a:endParaRPr lang="tr-TR" dirty="0" smtClean="0"/>
          </a:p>
          <a:p>
            <a:pPr eaLnBrk="0" hangingPunct="0">
              <a:buFont typeface="Wingdings" pitchFamily="2" charset="2"/>
              <a:buChar char="§"/>
            </a:pPr>
            <a:r>
              <a:rPr lang="tr-TR" dirty="0" smtClean="0"/>
              <a:t>Beslenme durumunu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tr-TR" dirty="0" smtClean="0"/>
              <a:t>Etrafa ilgisini</a:t>
            </a:r>
          </a:p>
          <a:p>
            <a:pPr>
              <a:buFont typeface="Wingdings" pitchFamily="2" charset="2"/>
              <a:buChar char="§"/>
            </a:pPr>
            <a:endParaRPr lang="tr-T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20937"/>
            <a:ext cx="28686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648072"/>
          </a:xfrm>
        </p:spPr>
        <p:txBody>
          <a:bodyPr/>
          <a:lstStyle/>
          <a:p>
            <a:pPr algn="l"/>
            <a:r>
              <a:rPr lang="tr-TR" sz="3600" dirty="0" smtClean="0"/>
              <a:t>Bebeğin tepkisi nasıl?</a:t>
            </a:r>
            <a:endParaRPr lang="tr-TR" sz="3600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5482952" cy="4137323"/>
          </a:xfrm>
        </p:spPr>
        <p:txBody>
          <a:bodyPr/>
          <a:lstStyle/>
          <a:p>
            <a:r>
              <a:rPr lang="tr-TR" dirty="0" smtClean="0"/>
              <a:t>Başını çevirebilir</a:t>
            </a:r>
          </a:p>
          <a:p>
            <a:r>
              <a:rPr lang="tr-TR" dirty="0" smtClean="0"/>
              <a:t>Ağzını açabilir</a:t>
            </a:r>
          </a:p>
          <a:p>
            <a:r>
              <a:rPr lang="tr-TR" dirty="0" smtClean="0"/>
              <a:t>Dilini aşağı ve ileri doğru uzatabilir</a:t>
            </a:r>
          </a:p>
          <a:p>
            <a:r>
              <a:rPr lang="tr-TR" dirty="0" smtClean="0"/>
              <a:t>Memeye uzanmaya çalışabilir</a:t>
            </a:r>
            <a:endParaRPr lang="tr-TR" dirty="0"/>
          </a:p>
        </p:txBody>
      </p:sp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6012160" y="656431"/>
          <a:ext cx="2679700" cy="554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hoto Editor Fotoğrafı" r:id="rId3" imgW="1714739" imgH="3219899" progId="">
                  <p:embed/>
                </p:oleObj>
              </mc:Choice>
              <mc:Fallback>
                <p:oleObj name="Photo Editor Fotoğrafı" r:id="rId3" imgW="1714739" imgH="321989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656431"/>
                        <a:ext cx="2679700" cy="554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8"/>
          <p:cNvSpPr>
            <a:spLocks noGrp="1" noChangeAspect="1" noChangeArrowheads="1"/>
          </p:cNvSpPr>
          <p:nvPr isPhoto="1">
            <p:ph idx="1"/>
          </p:nvPr>
        </p:nvSpPr>
        <p:spPr bwMode="auto"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8072"/>
          </a:xfrm>
        </p:spPr>
        <p:txBody>
          <a:bodyPr/>
          <a:lstStyle/>
          <a:p>
            <a:pPr algn="l"/>
            <a:r>
              <a:rPr lang="tr-TR" sz="3600" dirty="0" smtClean="0"/>
              <a:t>Anne bebeğini memesine nasıl tutuyor?</a:t>
            </a:r>
            <a:endParaRPr lang="tr-TR" sz="3600" dirty="0"/>
          </a:p>
        </p:txBody>
      </p:sp>
      <p:pic>
        <p:nvPicPr>
          <p:cNvPr id="4" name="Picture 5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628800"/>
            <a:ext cx="6464766" cy="45532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576064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tr-TR" dirty="0" smtClean="0"/>
              <a:t>Beslenme süresince anne memesini nasıl </a:t>
            </a:r>
            <a:br>
              <a:rPr lang="tr-TR" dirty="0" smtClean="0"/>
            </a:br>
            <a:r>
              <a:rPr lang="tr-TR" dirty="0" smtClean="0"/>
              <a:t>tutuyor?</a:t>
            </a:r>
            <a:endParaRPr lang="tr-TR" dirty="0"/>
          </a:p>
        </p:txBody>
      </p:sp>
      <p:pic>
        <p:nvPicPr>
          <p:cNvPr id="4" name="Picture 9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2204864"/>
            <a:ext cx="5955782" cy="438103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457200" y="8367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Beslenme süresince anne memesini nasıl </a:t>
            </a:r>
            <a:b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tutuyor?</a:t>
            </a:r>
          </a:p>
        </p:txBody>
      </p:sp>
      <p:pic>
        <p:nvPicPr>
          <p:cNvPr id="5" name="Picture 5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988840"/>
            <a:ext cx="6612052" cy="438826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648072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tr-TR" dirty="0" smtClean="0"/>
              <a:t>Bebek memeye iyi yerleşmiş görünüyor </a:t>
            </a:r>
            <a:br>
              <a:rPr lang="tr-TR" dirty="0" smtClean="0"/>
            </a:br>
            <a:r>
              <a:rPr lang="tr-TR" dirty="0" smtClean="0"/>
              <a:t>mu?</a:t>
            </a:r>
            <a:endParaRPr lang="tr-TR" dirty="0"/>
          </a:p>
        </p:txBody>
      </p:sp>
      <p:pic>
        <p:nvPicPr>
          <p:cNvPr id="6" name="Picture 5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145195" cy="413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tr-TR" dirty="0" smtClean="0"/>
              <a:t>Bebek memeye iyi yerleşmiş görünüyor </a:t>
            </a:r>
            <a:br>
              <a:rPr lang="tr-TR" dirty="0" smtClean="0"/>
            </a:br>
            <a:r>
              <a:rPr lang="tr-TR" dirty="0" smtClean="0"/>
              <a:t>mu?</a:t>
            </a:r>
            <a:endParaRPr lang="tr-TR" dirty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303748" y="1556792"/>
          <a:ext cx="4536504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Photo Editor Fotoğrafı" r:id="rId3" imgW="2467319" imgH="3428571" progId="">
                  <p:embed/>
                </p:oleObj>
              </mc:Choice>
              <mc:Fallback>
                <p:oleObj name="Photo Editor Fotoğrafı" r:id="rId3" imgW="2467319" imgH="342857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48" y="1556792"/>
                        <a:ext cx="4536504" cy="443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tr-TR" dirty="0" smtClean="0"/>
              <a:t>Bebek memeye iyi yerleşmiş görünüyor </a:t>
            </a:r>
            <a:br>
              <a:rPr lang="tr-TR" dirty="0" smtClean="0"/>
            </a:br>
            <a:r>
              <a:rPr lang="tr-TR" dirty="0" smtClean="0"/>
              <a:t>mu?</a:t>
            </a:r>
            <a:endParaRPr lang="tr-TR" dirty="0"/>
          </a:p>
        </p:txBody>
      </p:sp>
      <p:pic>
        <p:nvPicPr>
          <p:cNvPr id="4" name="Picture 4" descr="emen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55676" y="1700808"/>
            <a:ext cx="5832648" cy="3896209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tr-TR" dirty="0" smtClean="0"/>
              <a:t>Bebek memeye iyi yerleşmiş görünüyor </a:t>
            </a:r>
            <a:br>
              <a:rPr lang="tr-TR" dirty="0" smtClean="0"/>
            </a:br>
            <a:r>
              <a:rPr lang="tr-TR" dirty="0" smtClean="0"/>
              <a:t>mu?</a:t>
            </a:r>
            <a:endParaRPr lang="tr-TR" dirty="0"/>
          </a:p>
        </p:txBody>
      </p:sp>
      <p:pic>
        <p:nvPicPr>
          <p:cNvPr id="5" name="Picture 5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8157" y="1557338"/>
            <a:ext cx="6567686" cy="4568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/>
          <a:lstStyle/>
          <a:p>
            <a:r>
              <a:rPr lang="tr-TR" dirty="0" smtClean="0"/>
              <a:t>Hazırlık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Uygun ortam (mahremiyet, sessiz, temiz, havadar vs. )</a:t>
            </a:r>
          </a:p>
          <a:p>
            <a:r>
              <a:rPr lang="tr-TR" dirty="0" smtClean="0"/>
              <a:t>Danışmanın kendisi de rahat bir konumda olmalıdır</a:t>
            </a:r>
          </a:p>
          <a:p>
            <a:r>
              <a:rPr lang="tr-TR" dirty="0" smtClean="0"/>
              <a:t>Rahat olmayan danışman işini çabuk bitirmek için telaş edebilir</a:t>
            </a:r>
          </a:p>
          <a:p>
            <a:r>
              <a:rPr lang="tr-TR" dirty="0" smtClean="0"/>
              <a:t>Uygun oturma şekli</a:t>
            </a:r>
          </a:p>
          <a:p>
            <a:pPr lvl="1"/>
            <a:r>
              <a:rPr lang="tr-TR" dirty="0" smtClean="0"/>
              <a:t>Dik durumda</a:t>
            </a:r>
          </a:p>
          <a:p>
            <a:pPr lvl="1"/>
            <a:r>
              <a:rPr lang="tr-TR" dirty="0" smtClean="0"/>
              <a:t>Sırt desteklenmiş</a:t>
            </a:r>
          </a:p>
          <a:p>
            <a:pPr lvl="1"/>
            <a:r>
              <a:rPr lang="tr-TR" dirty="0" smtClean="0"/>
              <a:t>Rahat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3953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tr-TR" dirty="0" smtClean="0"/>
              <a:t>Bebek memeye iyi yerleşmiş görünüyor </a:t>
            </a:r>
            <a:br>
              <a:rPr lang="tr-TR" dirty="0" smtClean="0"/>
            </a:br>
            <a:r>
              <a:rPr lang="tr-TR" dirty="0" smtClean="0"/>
              <a:t>mu?</a:t>
            </a:r>
            <a:endParaRPr lang="tr-TR" dirty="0"/>
          </a:p>
        </p:txBody>
      </p:sp>
      <p:pic>
        <p:nvPicPr>
          <p:cNvPr id="5" name="Picture 5" descr="F:\emzirme resimler\BEBEK ICIN EN IYI BESIN ANNE SÜTÜDÜR 055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21366" y="1700213"/>
            <a:ext cx="5901267" cy="442595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648072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tr-TR" dirty="0" smtClean="0"/>
              <a:t>Bebek memeye iyi yerleşmiş görünüyor </a:t>
            </a:r>
            <a:br>
              <a:rPr lang="tr-TR" dirty="0" smtClean="0"/>
            </a:br>
            <a:r>
              <a:rPr lang="tr-TR" dirty="0" smtClean="0"/>
              <a:t>mu?</a:t>
            </a:r>
            <a:endParaRPr lang="tr-TR" dirty="0"/>
          </a:p>
        </p:txBody>
      </p:sp>
      <p:pic>
        <p:nvPicPr>
          <p:cNvPr id="5" name="Picture 4" descr="Isabella_s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1916832"/>
            <a:ext cx="5474419" cy="410581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/>
          <a:lstStyle/>
          <a:p>
            <a:r>
              <a:rPr lang="tr-TR" dirty="0" smtClean="0"/>
              <a:t>Bebek etkili emiyor mu?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57403"/>
          </a:xfrm>
        </p:spPr>
        <p:txBody>
          <a:bodyPr/>
          <a:lstStyle/>
          <a:p>
            <a:r>
              <a:rPr lang="tr-TR" dirty="0" smtClean="0"/>
              <a:t>Bebek yavaş ve derin emme hareketleri yapmalı</a:t>
            </a:r>
          </a:p>
          <a:p>
            <a:r>
              <a:rPr lang="tr-TR" dirty="0" smtClean="0"/>
              <a:t>Sürekli, hızlı hızlı ve </a:t>
            </a:r>
            <a:r>
              <a:rPr lang="tr-TR" dirty="0" err="1" smtClean="0"/>
              <a:t>yüzeyel</a:t>
            </a:r>
            <a:r>
              <a:rPr lang="tr-TR" dirty="0" smtClean="0"/>
              <a:t> emmemeli</a:t>
            </a:r>
          </a:p>
          <a:p>
            <a:r>
              <a:rPr lang="tr-TR" dirty="0" smtClean="0"/>
              <a:t>Şapırdatmamalı</a:t>
            </a:r>
            <a:endParaRPr lang="tr-TR" dirty="0"/>
          </a:p>
        </p:txBody>
      </p:sp>
      <p:pic>
        <p:nvPicPr>
          <p:cNvPr id="6" name="Picture 6" descr="emen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429000"/>
            <a:ext cx="2166937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860364"/>
            <a:ext cx="8229600" cy="648072"/>
          </a:xfrm>
        </p:spPr>
        <p:txBody>
          <a:bodyPr/>
          <a:lstStyle/>
          <a:p>
            <a:r>
              <a:rPr lang="tr-TR" dirty="0" smtClean="0"/>
              <a:t>Emzirme nasıl bitiyor?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tr-TR" dirty="0" smtClean="0"/>
              <a:t>Kendiliğinden mi bırakıyor?</a:t>
            </a:r>
          </a:p>
          <a:p>
            <a:r>
              <a:rPr lang="tr-TR" dirty="0" smtClean="0"/>
              <a:t>Uykulu mu görülüyor?</a:t>
            </a:r>
            <a:endParaRPr lang="tr-TR" dirty="0"/>
          </a:p>
        </p:txBody>
      </p:sp>
      <p:pic>
        <p:nvPicPr>
          <p:cNvPr id="6" name="Picture 7" descr="emenyenidoğan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80112" y="2184400"/>
            <a:ext cx="2808932" cy="2544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Bebek tatmin olmuş gözüküyor mu?</a:t>
            </a:r>
            <a:endParaRPr lang="tr-TR" dirty="0"/>
          </a:p>
        </p:txBody>
      </p:sp>
      <p:pic>
        <p:nvPicPr>
          <p:cNvPr id="4" name="Picture 2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89147" y="1268413"/>
            <a:ext cx="7365705" cy="4857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Annenin memelerinin durumu nedir?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Göğüs uçlarından süt damlaması</a:t>
            </a:r>
          </a:p>
          <a:p>
            <a:r>
              <a:rPr lang="tr-TR" dirty="0" smtClean="0"/>
              <a:t>İlk günlerde emzirirken </a:t>
            </a:r>
            <a:r>
              <a:rPr lang="tr-TR" dirty="0" err="1" smtClean="0"/>
              <a:t>uterus</a:t>
            </a:r>
            <a:r>
              <a:rPr lang="tr-TR" dirty="0" smtClean="0"/>
              <a:t> ağrıları</a:t>
            </a:r>
          </a:p>
          <a:p>
            <a:r>
              <a:rPr lang="tr-TR" dirty="0" smtClean="0"/>
              <a:t>Memelerin emzirme öncesi dolgun olması</a:t>
            </a:r>
          </a:p>
          <a:p>
            <a:r>
              <a:rPr lang="tr-TR" dirty="0" smtClean="0"/>
              <a:t>Meme başı ve meme derisinin sağlıklı olması</a:t>
            </a:r>
          </a:p>
          <a:p>
            <a:endParaRPr lang="tr-TR" dirty="0"/>
          </a:p>
        </p:txBody>
      </p:sp>
      <p:pic>
        <p:nvPicPr>
          <p:cNvPr id="6" name="Picture 4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42257" y="3789040"/>
            <a:ext cx="3459485" cy="2473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r>
              <a:rPr lang="tr-TR" dirty="0" smtClean="0"/>
              <a:t>Annenin emzirme konusundaki duyguları </a:t>
            </a:r>
            <a:br>
              <a:rPr lang="tr-TR" dirty="0" smtClean="0"/>
            </a:br>
            <a:r>
              <a:rPr lang="tr-TR" dirty="0" smtClean="0"/>
              <a:t>nelerdir?</a:t>
            </a:r>
            <a:endParaRPr lang="tr-TR" dirty="0"/>
          </a:p>
        </p:txBody>
      </p:sp>
      <p:pic>
        <p:nvPicPr>
          <p:cNvPr id="6" name="Picture 7" descr="album_aly1_sm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2133228"/>
            <a:ext cx="3675949" cy="259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 descr="emzir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1285874"/>
            <a:ext cx="3128956" cy="2503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Emma2_sm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3915054"/>
            <a:ext cx="3096344" cy="2322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1196752"/>
            <a:ext cx="8229600" cy="648072"/>
          </a:xfrm>
        </p:spPr>
        <p:txBody>
          <a:bodyPr/>
          <a:lstStyle/>
          <a:p>
            <a:r>
              <a:rPr lang="tr-TR" dirty="0" smtClean="0"/>
              <a:t>Bu bebek hakkındaki düşünceleriniz?</a:t>
            </a:r>
            <a:endParaRPr lang="tr-TR" dirty="0"/>
          </a:p>
        </p:txBody>
      </p:sp>
      <p:pic>
        <p:nvPicPr>
          <p:cNvPr id="4" name="Picture 3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247656" cy="401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113271" cy="405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903815" y="1196752"/>
            <a:ext cx="8229600" cy="648072"/>
          </a:xfrm>
        </p:spPr>
        <p:txBody>
          <a:bodyPr/>
          <a:lstStyle/>
          <a:p>
            <a:r>
              <a:rPr lang="tr-TR" dirty="0" smtClean="0"/>
              <a:t>Bu bebek hakkındaki düşünceleriniz?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iyi tekni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14554" y="1772816"/>
            <a:ext cx="5114891" cy="383616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8072"/>
          </a:xfrm>
        </p:spPr>
        <p:txBody>
          <a:bodyPr>
            <a:normAutofit/>
          </a:bodyPr>
          <a:lstStyle/>
          <a:p>
            <a:r>
              <a:rPr lang="tr-TR" dirty="0" smtClean="0"/>
              <a:t>Emzirmenin değerlendirileceği </a:t>
            </a:r>
            <a:r>
              <a:rPr lang="tr-TR" dirty="0"/>
              <a:t>durumlar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2472" y="1772816"/>
            <a:ext cx="8229600" cy="3024336"/>
          </a:xfrm>
        </p:spPr>
        <p:txBody>
          <a:bodyPr/>
          <a:lstStyle/>
          <a:p>
            <a:r>
              <a:rPr lang="tr-TR" dirty="0"/>
              <a:t>İki aydan küçük tüm bebekler</a:t>
            </a:r>
          </a:p>
          <a:p>
            <a:r>
              <a:rPr lang="tr-TR" dirty="0"/>
              <a:t>Emzirilen ve beslenme </a:t>
            </a:r>
            <a:r>
              <a:rPr lang="tr-TR" dirty="0" smtClean="0"/>
              <a:t>ve/veya emzirme sorunu </a:t>
            </a:r>
            <a:r>
              <a:rPr lang="tr-TR" dirty="0"/>
              <a:t>olan bebekler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6" y="3717032"/>
            <a:ext cx="3586973" cy="23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88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1" descr="Garrett_s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35796" y="1268760"/>
            <a:ext cx="3672408" cy="4996474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570" y="1274128"/>
            <a:ext cx="6880860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emz tek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5461" y="2239126"/>
            <a:ext cx="3890755" cy="2918066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Jacob_s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56780" y="1467585"/>
            <a:ext cx="5230440" cy="392283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07CCD-8595-4553-8E8A-5EA9E2AE8954}" type="slidenum">
              <a:rPr lang="tr-TR" smtClean="0"/>
              <a:pPr/>
              <a:t>34</a:t>
            </a:fld>
            <a:endParaRPr lang="tr-TR" smtClean="0"/>
          </a:p>
        </p:txBody>
      </p:sp>
      <p:pic>
        <p:nvPicPr>
          <p:cNvPr id="14338" name="Picture 2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8" y="987425"/>
            <a:ext cx="7477125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14D965-8B14-4994-8839-111F17029659}" type="slidenum">
              <a:rPr lang="tr-TR" smtClean="0"/>
              <a:pPr/>
              <a:t>35</a:t>
            </a:fld>
            <a:endParaRPr lang="tr-TR" smtClean="0"/>
          </a:p>
        </p:txBody>
      </p:sp>
      <p:pic>
        <p:nvPicPr>
          <p:cNvPr id="15362" name="Picture 2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013" y="936625"/>
            <a:ext cx="7419975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6251C5-A3C0-4769-9136-64BA58156D00}" type="slidenum">
              <a:rPr lang="tr-TR" smtClean="0"/>
              <a:pPr/>
              <a:t>36</a:t>
            </a:fld>
            <a:endParaRPr lang="tr-TR" smtClean="0"/>
          </a:p>
        </p:txBody>
      </p:sp>
      <p:pic>
        <p:nvPicPr>
          <p:cNvPr id="17410" name="Picture 2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958850"/>
            <a:ext cx="7408863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97A8A7-C33D-4F48-AD48-F64A21820B52}" type="slidenum">
              <a:rPr lang="tr-TR" smtClean="0"/>
              <a:pPr/>
              <a:t>37</a:t>
            </a:fld>
            <a:endParaRPr lang="tr-TR" smtClean="0"/>
          </a:p>
        </p:txBody>
      </p:sp>
      <p:pic>
        <p:nvPicPr>
          <p:cNvPr id="52227" name="Picture 4" descr="Patrick_s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1268413"/>
            <a:ext cx="5616575" cy="4681537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631CE4-690B-444A-917F-515A7DA195B0}" type="slidenum">
              <a:rPr lang="tr-TR" smtClean="0"/>
              <a:pPr/>
              <a:t>38</a:t>
            </a:fld>
            <a:endParaRPr lang="tr-TR" smtClean="0"/>
          </a:p>
        </p:txBody>
      </p:sp>
      <p:pic>
        <p:nvPicPr>
          <p:cNvPr id="33794" name="Picture 2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76250"/>
            <a:ext cx="8064500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4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52B04A-A382-43C5-B350-0EC138980DD0}" type="slidenum">
              <a:rPr lang="tr-TR" smtClean="0"/>
              <a:pPr/>
              <a:t>39</a:t>
            </a:fld>
            <a:endParaRPr lang="tr-TR" smtClean="0"/>
          </a:p>
        </p:txBody>
      </p:sp>
      <p:sp>
        <p:nvSpPr>
          <p:cNvPr id="54275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54276" name="Rectangle 3" descr="14"/>
          <p:cNvSpPr>
            <a:spLocks noGrp="1" noChangeAspect="1" noChangeArrowheads="1"/>
          </p:cNvSpPr>
          <p:nvPr isPhoto="1"/>
        </p:nvSpPr>
        <p:spPr bwMode="auto">
          <a:xfrm>
            <a:off x="0" y="409575"/>
            <a:ext cx="9144000" cy="60388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648072"/>
          </a:xfrm>
        </p:spPr>
        <p:txBody>
          <a:bodyPr/>
          <a:lstStyle/>
          <a:p>
            <a:r>
              <a:rPr lang="tr-TR" dirty="0"/>
              <a:t>Emzirme </a:t>
            </a:r>
            <a:r>
              <a:rPr lang="tr-TR" dirty="0" smtClean="0"/>
              <a:t>muayenesi basamakları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tr-TR" dirty="0"/>
              <a:t>Anneye işlemi açıklayın</a:t>
            </a:r>
          </a:p>
          <a:p>
            <a:r>
              <a:rPr lang="tr-TR" dirty="0"/>
              <a:t>Emzirme öyküsünü alın</a:t>
            </a:r>
          </a:p>
          <a:p>
            <a:r>
              <a:rPr lang="tr-TR" dirty="0"/>
              <a:t>Annenin bebeği emzirmesini gözlemleyin </a:t>
            </a:r>
          </a:p>
          <a:p>
            <a:pPr lvl="1"/>
            <a:r>
              <a:rPr lang="tr-TR" dirty="0" smtClean="0"/>
              <a:t>En </a:t>
            </a:r>
            <a:r>
              <a:rPr lang="tr-TR" dirty="0"/>
              <a:t>az 4 dakika süreyle</a:t>
            </a:r>
          </a:p>
          <a:p>
            <a:r>
              <a:rPr lang="tr-TR" dirty="0"/>
              <a:t>Geri bildirim verin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3912096" cy="220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37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C9341C-212C-4844-A24B-047B793D789F}" type="slidenum">
              <a:rPr lang="tr-TR" smtClean="0"/>
              <a:pPr/>
              <a:t>40</a:t>
            </a:fld>
            <a:endParaRPr lang="tr-TR" smtClean="0"/>
          </a:p>
        </p:txBody>
      </p:sp>
      <p:pic>
        <p:nvPicPr>
          <p:cNvPr id="55299" name="Picture 5" descr="emz tek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620713"/>
            <a:ext cx="496887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163527-7C25-4392-9962-946F442C78CA}" type="slidenum">
              <a:rPr lang="tr-TR" smtClean="0"/>
              <a:pPr/>
              <a:t>41</a:t>
            </a:fld>
            <a:endParaRPr lang="tr-TR" smtClean="0"/>
          </a:p>
        </p:txBody>
      </p:sp>
      <p:pic>
        <p:nvPicPr>
          <p:cNvPr id="56323" name="Picture 4" descr="BEBEK ICIN EN IYI BESIN ANNE SÜTÜDÜR 050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0525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E4230D-28E2-4771-8E04-DFA884C0F41C}" type="slidenum">
              <a:rPr lang="tr-TR" smtClean="0"/>
              <a:pPr/>
              <a:t>42</a:t>
            </a:fld>
            <a:endParaRPr lang="tr-TR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4704"/>
            <a:ext cx="7199313" cy="987896"/>
          </a:xfrm>
        </p:spPr>
        <p:txBody>
          <a:bodyPr/>
          <a:lstStyle/>
          <a:p>
            <a:pPr eaLnBrk="1" hangingPunct="1"/>
            <a:r>
              <a:rPr lang="tr-TR" dirty="0" smtClean="0"/>
              <a:t>Babaların Desteği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60" y="1988840"/>
            <a:ext cx="5936022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C1EF66-B456-4E20-9BA8-B9A032BBF1B5}" type="slidenum">
              <a:rPr lang="tr-TR" smtClean="0"/>
              <a:pPr/>
              <a:t>43</a:t>
            </a:fld>
            <a:endParaRPr lang="tr-TR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99333" y="1052736"/>
            <a:ext cx="8229600" cy="432048"/>
          </a:xfrm>
        </p:spPr>
        <p:txBody>
          <a:bodyPr/>
          <a:lstStyle/>
          <a:p>
            <a:pPr eaLnBrk="1" hangingPunct="1"/>
            <a:r>
              <a:rPr lang="tr-TR" dirty="0" smtClean="0"/>
              <a:t>Kardeşlerin Desteği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45" y="1844824"/>
            <a:ext cx="5394176" cy="431534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585975-80A1-4682-93C9-FF741791207B}" type="slidenum">
              <a:rPr lang="tr-TR" smtClean="0"/>
              <a:pPr/>
              <a:t>44</a:t>
            </a:fld>
            <a:endParaRPr lang="tr-TR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648072"/>
          </a:xfrm>
        </p:spPr>
        <p:txBody>
          <a:bodyPr/>
          <a:lstStyle/>
          <a:p>
            <a:pPr eaLnBrk="1" hangingPunct="1"/>
            <a:r>
              <a:rPr lang="tr-TR" dirty="0" smtClean="0"/>
              <a:t>Arkadaş Desteği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851104" cy="459024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E66C25-8651-4E48-BEAF-647610C947B3}" type="slidenum">
              <a:rPr lang="tr-TR" smtClean="0"/>
              <a:pPr/>
              <a:t>45</a:t>
            </a:fld>
            <a:endParaRPr lang="tr-TR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/>
          <a:lstStyle/>
          <a:p>
            <a:pPr eaLnBrk="1" hangingPunct="1"/>
            <a:r>
              <a:rPr lang="tr-TR" dirty="0" smtClean="0"/>
              <a:t>   Çevre Desteği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38" y="2132856"/>
            <a:ext cx="59055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D2474-CDD8-4058-A3EB-AED182D2C148}" type="slidenum">
              <a:rPr lang="tr-TR" smtClean="0"/>
              <a:pPr/>
              <a:t>46</a:t>
            </a:fld>
            <a:endParaRPr lang="tr-TR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64704"/>
            <a:ext cx="6584950" cy="987896"/>
          </a:xfrm>
        </p:spPr>
        <p:txBody>
          <a:bodyPr/>
          <a:lstStyle/>
          <a:p>
            <a:pPr eaLnBrk="1" hangingPunct="1"/>
            <a:r>
              <a:rPr lang="tr-TR" dirty="0" smtClean="0"/>
              <a:t>Sağlık Personeli Desteği Önemli ve Gereklidir</a:t>
            </a: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106613"/>
            <a:ext cx="4762500" cy="318135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6840760" cy="648072"/>
          </a:xfrm>
        </p:spPr>
        <p:txBody>
          <a:bodyPr/>
          <a:lstStyle/>
          <a:p>
            <a:r>
              <a:rPr lang="tr-TR" sz="3200" dirty="0"/>
              <a:t>Anne sütünün kesilmesindeki en önemli sebepler;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lvl="1"/>
            <a:r>
              <a:rPr lang="tr-TR" dirty="0" smtClean="0"/>
              <a:t>Aile ve arkadaş desteğinin olmaması, </a:t>
            </a:r>
          </a:p>
          <a:p>
            <a:pPr lvl="1"/>
            <a:r>
              <a:rPr lang="tr-TR" dirty="0" err="1" smtClean="0"/>
              <a:t>Prenatal</a:t>
            </a:r>
            <a:r>
              <a:rPr lang="tr-TR" dirty="0" smtClean="0"/>
              <a:t> anne sütü eğitimi alınmaması, </a:t>
            </a:r>
          </a:p>
          <a:p>
            <a:pPr lvl="1"/>
            <a:r>
              <a:rPr lang="tr-TR" dirty="0" smtClean="0"/>
              <a:t>Tam gün işe başlama ve </a:t>
            </a:r>
          </a:p>
          <a:p>
            <a:pPr lvl="1"/>
            <a:r>
              <a:rPr lang="tr-TR" dirty="0" err="1" smtClean="0"/>
              <a:t>Postpartum</a:t>
            </a:r>
            <a:r>
              <a:rPr lang="tr-TR" dirty="0" smtClean="0"/>
              <a:t> depresyon </a:t>
            </a:r>
          </a:p>
          <a:p>
            <a:pPr algn="r">
              <a:buNone/>
            </a:pPr>
            <a:r>
              <a:rPr lang="tr-TR" i="1" dirty="0" smtClean="0"/>
              <a:t>(Ertem ve ark 2001)</a:t>
            </a:r>
          </a:p>
          <a:p>
            <a:endParaRPr lang="tr-TR" dirty="0" smtClean="0"/>
          </a:p>
        </p:txBody>
      </p:sp>
      <p:sp>
        <p:nvSpPr>
          <p:cNvPr id="6246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46BF-1B1E-45AF-A29B-07B6B89DDAD4}" type="slidenum">
              <a:rPr lang="tr-TR" smtClean="0"/>
              <a:pPr/>
              <a:t>47</a:t>
            </a:fld>
            <a:endParaRPr lang="tr-TR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395536" y="2492896"/>
            <a:ext cx="3777679" cy="1362075"/>
          </a:xfrm>
        </p:spPr>
        <p:txBody>
          <a:bodyPr/>
          <a:lstStyle/>
          <a:p>
            <a:r>
              <a:rPr lang="tr-TR" sz="3600" dirty="0" smtClean="0"/>
              <a:t>TEŞEKKÜRLER…</a:t>
            </a:r>
            <a:endParaRPr lang="tr-TR" sz="3600" dirty="0"/>
          </a:p>
        </p:txBody>
      </p:sp>
      <p:sp>
        <p:nvSpPr>
          <p:cNvPr id="6349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07806C-E31A-45E2-9ACD-C4F9683DAA42}" type="slidenum">
              <a:rPr lang="tr-TR" smtClean="0"/>
              <a:pPr/>
              <a:t>48</a:t>
            </a:fld>
            <a:endParaRPr lang="tr-TR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80728"/>
            <a:ext cx="4962128" cy="50309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48072"/>
          </a:xfrm>
        </p:spPr>
        <p:txBody>
          <a:bodyPr>
            <a:normAutofit/>
          </a:bodyPr>
          <a:lstStyle/>
          <a:p>
            <a:r>
              <a:rPr lang="tr-TR" dirty="0"/>
              <a:t>Emzirme değerlendirmesinin sağladıkları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tr-TR" dirty="0" smtClean="0"/>
              <a:t>Anne ve </a:t>
            </a:r>
            <a:r>
              <a:rPr lang="tr-TR" dirty="0"/>
              <a:t>bebeğin doğru yaptıkları saptanıp olumlu geri bildirim verilebilir</a:t>
            </a:r>
          </a:p>
          <a:p>
            <a:r>
              <a:rPr lang="tr-TR" dirty="0"/>
              <a:t>Emzirmeye ilişkin mevcut güçlükler saptanabilir</a:t>
            </a:r>
          </a:p>
          <a:p>
            <a:r>
              <a:rPr lang="tr-TR" dirty="0"/>
              <a:t>İlerde sorun çıkarabilecek uygulamalar saptanabilir</a:t>
            </a:r>
          </a:p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461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8072"/>
          </a:xfrm>
        </p:spPr>
        <p:txBody>
          <a:bodyPr/>
          <a:lstStyle/>
          <a:p>
            <a:r>
              <a:rPr lang="tr-TR" dirty="0" smtClean="0"/>
              <a:t>Bir Emzirme Nasıl Değerlendirilir 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5"/>
            <a:ext cx="8229600" cy="331236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Anne </a:t>
            </a:r>
            <a:r>
              <a:rPr lang="en-US" sz="2800" dirty="0" err="1" smtClean="0"/>
              <a:t>ile</a:t>
            </a:r>
            <a:r>
              <a:rPr lang="en-US" sz="2800" dirty="0" smtClean="0"/>
              <a:t> </a:t>
            </a:r>
            <a:r>
              <a:rPr lang="en-US" sz="2800" dirty="0" err="1" smtClean="0"/>
              <a:t>ilgili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neler</a:t>
            </a:r>
            <a:r>
              <a:rPr lang="en-US" sz="2800" dirty="0" smtClean="0"/>
              <a:t> g</a:t>
            </a:r>
            <a:r>
              <a:rPr lang="tr-TR" sz="2800" dirty="0" smtClean="0"/>
              <a:t>ö</a:t>
            </a:r>
            <a:r>
              <a:rPr lang="en-US" sz="2800" dirty="0" err="1" smtClean="0"/>
              <a:t>zlemliyorsunuz</a:t>
            </a:r>
            <a:r>
              <a:rPr lang="en-US" sz="2800" dirty="0" smtClean="0"/>
              <a:t> </a:t>
            </a:r>
            <a:r>
              <a:rPr lang="tr-TR" sz="2800" dirty="0" smtClean="0"/>
              <a:t> 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Anne </a:t>
            </a:r>
            <a:r>
              <a:rPr lang="en-US" sz="2800" dirty="0" err="1" smtClean="0"/>
              <a:t>bebe</a:t>
            </a:r>
            <a:r>
              <a:rPr lang="tr-TR" sz="2800" dirty="0" smtClean="0"/>
              <a:t>ğ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nas</a:t>
            </a:r>
            <a:r>
              <a:rPr lang="tr-TR" sz="2800" dirty="0" smtClean="0"/>
              <a:t>ı</a:t>
            </a:r>
            <a:r>
              <a:rPr lang="en-US" sz="2800" dirty="0" smtClean="0"/>
              <a:t>l </a:t>
            </a:r>
            <a:r>
              <a:rPr lang="en-US" sz="2800" dirty="0" err="1" smtClean="0"/>
              <a:t>tutuyor</a:t>
            </a:r>
            <a:r>
              <a:rPr lang="en-US" sz="2800" dirty="0" smtClean="0"/>
              <a:t> </a:t>
            </a:r>
            <a:r>
              <a:rPr lang="tr-TR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Bebek</a:t>
            </a:r>
            <a:r>
              <a:rPr lang="en-US" sz="2800" dirty="0" smtClean="0"/>
              <a:t> </a:t>
            </a:r>
            <a:r>
              <a:rPr lang="en-US" sz="2800" dirty="0" err="1" smtClean="0"/>
              <a:t>ile</a:t>
            </a:r>
            <a:r>
              <a:rPr lang="en-US" sz="2800" dirty="0" smtClean="0"/>
              <a:t> </a:t>
            </a:r>
            <a:r>
              <a:rPr lang="en-US" sz="2800" dirty="0" err="1" smtClean="0"/>
              <a:t>ilgili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neler</a:t>
            </a:r>
            <a:r>
              <a:rPr lang="en-US" sz="2800" dirty="0" smtClean="0"/>
              <a:t> g</a:t>
            </a:r>
            <a:r>
              <a:rPr lang="tr-TR" sz="2800" dirty="0" smtClean="0"/>
              <a:t>ö</a:t>
            </a:r>
            <a:r>
              <a:rPr lang="en-US" sz="2800" dirty="0" err="1" smtClean="0"/>
              <a:t>zlemliyorsunuz</a:t>
            </a:r>
            <a:r>
              <a:rPr lang="tr-TR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Bebek </a:t>
            </a:r>
            <a:r>
              <a:rPr lang="en-US" sz="2800" dirty="0" err="1" smtClean="0"/>
              <a:t>nas</a:t>
            </a:r>
            <a:r>
              <a:rPr lang="tr-TR" sz="2800" dirty="0" smtClean="0"/>
              <a:t>ı</a:t>
            </a:r>
            <a:r>
              <a:rPr lang="en-US" sz="2800" dirty="0" smtClean="0"/>
              <a:t>l </a:t>
            </a:r>
            <a:r>
              <a:rPr lang="tr-TR" sz="2800" dirty="0" smtClean="0"/>
              <a:t>t</a:t>
            </a:r>
            <a:r>
              <a:rPr lang="en-US" sz="2800" dirty="0" err="1" smtClean="0"/>
              <a:t>epki</a:t>
            </a:r>
            <a:r>
              <a:rPr lang="en-US" sz="2800" dirty="0" smtClean="0"/>
              <a:t> </a:t>
            </a:r>
            <a:r>
              <a:rPr lang="en-US" sz="2800" dirty="0" err="1" smtClean="0"/>
              <a:t>veriyor</a:t>
            </a:r>
            <a:r>
              <a:rPr lang="tr-TR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Anne</a:t>
            </a:r>
            <a:r>
              <a:rPr lang="en-US" sz="2800" dirty="0" smtClean="0"/>
              <a:t> </a:t>
            </a:r>
            <a:r>
              <a:rPr lang="en-US" sz="2800" dirty="0" err="1" smtClean="0"/>
              <a:t>bebe</a:t>
            </a:r>
            <a:r>
              <a:rPr lang="tr-TR" sz="2800" dirty="0" err="1" smtClean="0"/>
              <a:t>ği</a:t>
            </a:r>
            <a:r>
              <a:rPr lang="en-US" sz="2800" dirty="0" err="1" smtClean="0"/>
              <a:t>ni</a:t>
            </a:r>
            <a:r>
              <a:rPr lang="en-US" sz="2800" dirty="0" smtClean="0"/>
              <a:t> </a:t>
            </a:r>
            <a:r>
              <a:rPr lang="tr-TR" sz="2800" dirty="0" smtClean="0"/>
              <a:t> meme</a:t>
            </a:r>
            <a:r>
              <a:rPr lang="en-US" sz="2800" dirty="0" smtClean="0"/>
              <a:t>s</a:t>
            </a:r>
            <a:r>
              <a:rPr lang="tr-TR" sz="2800" dirty="0" smtClean="0"/>
              <a:t>in</a:t>
            </a:r>
            <a:r>
              <a:rPr lang="en-US" sz="2800" dirty="0" smtClean="0"/>
              <a:t>e </a:t>
            </a:r>
            <a:r>
              <a:rPr lang="en-US" sz="2800" dirty="0" err="1" smtClean="0"/>
              <a:t>nas</a:t>
            </a:r>
            <a:r>
              <a:rPr lang="tr-TR" sz="2800" dirty="0" smtClean="0"/>
              <a:t>ı</a:t>
            </a:r>
            <a:r>
              <a:rPr lang="en-US" sz="2800" dirty="0" smtClean="0"/>
              <a:t>l </a:t>
            </a:r>
            <a:r>
              <a:rPr lang="en-US" sz="2800" dirty="0" err="1" smtClean="0"/>
              <a:t>yerle</a:t>
            </a:r>
            <a:r>
              <a:rPr lang="tr-TR" sz="2800" dirty="0" smtClean="0"/>
              <a:t>ş</a:t>
            </a:r>
            <a:r>
              <a:rPr lang="en-US" sz="2800" dirty="0" err="1" smtClean="0"/>
              <a:t>tiriyor</a:t>
            </a:r>
            <a:r>
              <a:rPr lang="tr-TR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Anne</a:t>
            </a:r>
            <a:r>
              <a:rPr lang="en-US" sz="2800" dirty="0" smtClean="0"/>
              <a:t> </a:t>
            </a:r>
            <a:r>
              <a:rPr lang="en-US" sz="2800" dirty="0" err="1" smtClean="0"/>
              <a:t>beslenme</a:t>
            </a:r>
            <a:r>
              <a:rPr lang="en-US" sz="2800" dirty="0" smtClean="0"/>
              <a:t> s</a:t>
            </a:r>
            <a:r>
              <a:rPr lang="tr-TR" sz="2800" dirty="0" smtClean="0"/>
              <a:t>ü</a:t>
            </a:r>
            <a:r>
              <a:rPr lang="en-US" sz="2800" dirty="0" err="1" smtClean="0"/>
              <a:t>resince</a:t>
            </a:r>
            <a:r>
              <a:rPr lang="en-US" sz="2800" dirty="0" smtClean="0"/>
              <a:t> </a:t>
            </a:r>
            <a:r>
              <a:rPr lang="en-US" sz="2800" dirty="0" err="1" smtClean="0"/>
              <a:t>memesini</a:t>
            </a:r>
            <a:r>
              <a:rPr lang="tr-TR" sz="2800" dirty="0" smtClean="0"/>
              <a:t> </a:t>
            </a:r>
            <a:r>
              <a:rPr lang="en-US" sz="2800" dirty="0" err="1" smtClean="0"/>
              <a:t>nas</a:t>
            </a:r>
            <a:r>
              <a:rPr lang="tr-TR" sz="2800" dirty="0" smtClean="0"/>
              <a:t>ı</a:t>
            </a:r>
            <a:r>
              <a:rPr lang="en-US" sz="2800" dirty="0" smtClean="0"/>
              <a:t>l </a:t>
            </a:r>
            <a:r>
              <a:rPr lang="en-US" sz="2800" dirty="0" err="1" smtClean="0"/>
              <a:t>tutuyor</a:t>
            </a:r>
            <a:r>
              <a:rPr lang="tr-TR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38164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tr-TR" sz="2800" dirty="0" smtClean="0"/>
              <a:t>Bebek memeye iyi yerleşmiş görünüyor mu?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tr-TR" sz="2800" dirty="0" smtClean="0"/>
              <a:t>Bebek etkili emiyor mu?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tr-TR" sz="2800" dirty="0" smtClean="0"/>
              <a:t>Emzirme nasıl bitiyor?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tr-TR" sz="2800" dirty="0" smtClean="0"/>
              <a:t>Bebek tatmin olmuş gözüküyor mu?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tr-TR" sz="2800" dirty="0" smtClean="0"/>
              <a:t>Annenin memelerinin durumu nedir?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tr-TR" sz="2800" dirty="0" smtClean="0"/>
              <a:t>Annenin emzirme ile ilgili duyuları nedir?</a:t>
            </a:r>
          </a:p>
          <a:p>
            <a:pPr marL="514350" indent="-514350">
              <a:buFont typeface="+mj-lt"/>
              <a:buAutoNum type="arabicPeriod" startAt="7"/>
            </a:pP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96" y="4221088"/>
            <a:ext cx="3029322" cy="22719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0363" indent="-360363" algn="l"/>
            <a:r>
              <a:rPr lang="tr-TR" sz="3600" dirty="0" smtClean="0"/>
              <a:t>Annede gözlemle neler fark edebilirsiniz?</a:t>
            </a:r>
            <a:endParaRPr lang="tr-TR" sz="3600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tr-TR" dirty="0" smtClean="0"/>
              <a:t>Yaşını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tr-TR" dirty="0" smtClean="0"/>
              <a:t>Genel sağlık durumunu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tr-TR" dirty="0" smtClean="0"/>
              <a:t>Beslenme durumunu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tr-TR" dirty="0" err="1" smtClean="0"/>
              <a:t>Sosyo</a:t>
            </a:r>
            <a:r>
              <a:rPr lang="tr-TR" dirty="0" smtClean="0"/>
              <a:t> ekonomik durumunu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tr-TR" dirty="0" smtClean="0"/>
              <a:t>Yüz ifadelerini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tr-TR" dirty="0" smtClean="0"/>
              <a:t>Çantasında biberon taşıyıp taşımadığını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tr-TR" dirty="0" smtClean="0"/>
              <a:t>Annenin giysilerini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tr-TR" dirty="0" smtClean="0"/>
              <a:t>Etrafta diğer aile bireylerinin durumlarını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pPr algn="l" eaLnBrk="0" hangingPunct="0"/>
            <a:r>
              <a:rPr lang="tr-TR" sz="3600" dirty="0" smtClean="0"/>
              <a:t>Annenin </a:t>
            </a:r>
            <a:r>
              <a:rPr lang="tr-TR" sz="3600" dirty="0"/>
              <a:t>bebeğini tutuşunu gözlemleyerek neler fark edebilirsiniz?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6851104" cy="4425355"/>
          </a:xfrm>
        </p:spPr>
        <p:txBody>
          <a:bodyPr>
            <a:normAutofit fontScale="92500" lnSpcReduction="10000"/>
          </a:bodyPr>
          <a:lstStyle/>
          <a:p>
            <a:pPr eaLnBrk="0" hangingPunct="0">
              <a:lnSpc>
                <a:spcPct val="85000"/>
              </a:lnSpc>
            </a:pPr>
            <a:r>
              <a:rPr lang="tr-TR" dirty="0" smtClean="0"/>
              <a:t>Bebeğini memesine dönük, yakın ya da uzak veya gevşek mi tutuyor?</a:t>
            </a:r>
          </a:p>
          <a:p>
            <a:pPr eaLnBrk="0" hangingPunct="0">
              <a:lnSpc>
                <a:spcPct val="85000"/>
              </a:lnSpc>
            </a:pPr>
            <a:r>
              <a:rPr lang="tr-TR" dirty="0" smtClean="0"/>
              <a:t>Bebeğini emin ve güvenle mi ya da sinirli bir şekilde mi tutuyor?</a:t>
            </a:r>
          </a:p>
          <a:p>
            <a:pPr eaLnBrk="0" hangingPunct="0">
              <a:lnSpc>
                <a:spcPct val="85000"/>
              </a:lnSpc>
            </a:pPr>
            <a:r>
              <a:rPr lang="tr-TR" dirty="0" smtClean="0"/>
              <a:t>Bebeğine bağlanma işaretlerini gösteriyor mu?</a:t>
            </a:r>
          </a:p>
          <a:p>
            <a:pPr eaLnBrk="0" hangingPunct="0">
              <a:lnSpc>
                <a:spcPct val="85000"/>
              </a:lnSpc>
            </a:pPr>
            <a:r>
              <a:rPr lang="tr-TR" dirty="0" smtClean="0"/>
              <a:t>Anne bebeğini alttan tutuyor ya da yalnızca başını ve omuzlarını mı destekliyor?</a:t>
            </a:r>
          </a:p>
          <a:p>
            <a:pPr eaLnBrk="0" hangingPunct="0">
              <a:lnSpc>
                <a:spcPct val="85000"/>
              </a:lnSpc>
            </a:pPr>
            <a:r>
              <a:rPr lang="tr-TR" dirty="0" smtClean="0"/>
              <a:t>Anne emzirme konusunda olumlu duygular besliyor mu?</a:t>
            </a:r>
          </a:p>
          <a:p>
            <a:endParaRPr lang="tr-TR" dirty="0"/>
          </a:p>
        </p:txBody>
      </p:sp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6516216" y="2996952"/>
          <a:ext cx="2099616" cy="2918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hoto Editor Fotoğrafı" r:id="rId3" imgW="2467319" imgH="3428571" progId="">
                  <p:embed/>
                </p:oleObj>
              </mc:Choice>
              <mc:Fallback>
                <p:oleObj name="Photo Editor Fotoğrafı" r:id="rId3" imgW="2467319" imgH="3428571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2996952"/>
                        <a:ext cx="2099616" cy="29184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524</Words>
  <Application>Microsoft Office PowerPoint</Application>
  <PresentationFormat>Ekran Gösterisi (4:3)</PresentationFormat>
  <Paragraphs>137</Paragraphs>
  <Slides>48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0" baseType="lpstr">
      <vt:lpstr>Ofis Teması</vt:lpstr>
      <vt:lpstr>Photo Editor Fotoğrafı</vt:lpstr>
      <vt:lpstr>EMZİRMEYİ DEĞERLENDİRMEK</vt:lpstr>
      <vt:lpstr>Hazırlık</vt:lpstr>
      <vt:lpstr>Emzirmenin değerlendirileceği durumlar</vt:lpstr>
      <vt:lpstr>Emzirme muayenesi basamakları</vt:lpstr>
      <vt:lpstr>Emzirme değerlendirmesinin sağladıkları</vt:lpstr>
      <vt:lpstr>Bir Emzirme Nasıl Değerlendirilir ?</vt:lpstr>
      <vt:lpstr>PowerPoint Sunusu</vt:lpstr>
      <vt:lpstr>Annede gözlemle neler fark edebilirsiniz?</vt:lpstr>
      <vt:lpstr>Annenin bebeğini tutuşunu gözlemleyerek neler fark edebilirsiniz?</vt:lpstr>
      <vt:lpstr>Bebekte gözlemle neler fark edebilirsiniz?</vt:lpstr>
      <vt:lpstr>Bebeğin tepkisi nasıl?</vt:lpstr>
      <vt:lpstr>PowerPoint Sunusu</vt:lpstr>
      <vt:lpstr>Anne bebeğini memesine nasıl tutuyor?</vt:lpstr>
      <vt:lpstr>Beslenme süresince anne memesini nasıl  tutuyor?</vt:lpstr>
      <vt:lpstr>PowerPoint Sunusu</vt:lpstr>
      <vt:lpstr>Bebek memeye iyi yerleşmiş görünüyor  mu?</vt:lpstr>
      <vt:lpstr>Bebek memeye iyi yerleşmiş görünüyor  mu?</vt:lpstr>
      <vt:lpstr>Bebek memeye iyi yerleşmiş görünüyor  mu?</vt:lpstr>
      <vt:lpstr>Bebek memeye iyi yerleşmiş görünüyor  mu?</vt:lpstr>
      <vt:lpstr>Bebek memeye iyi yerleşmiş görünüyor  mu?</vt:lpstr>
      <vt:lpstr>Bebek memeye iyi yerleşmiş görünüyor  mu?</vt:lpstr>
      <vt:lpstr>Bebek etkili emiyor mu?</vt:lpstr>
      <vt:lpstr>Emzirme nasıl bitiyor?</vt:lpstr>
      <vt:lpstr>Bebek tatmin olmuş gözüküyor mu?</vt:lpstr>
      <vt:lpstr>Annenin memelerinin durumu nedir?</vt:lpstr>
      <vt:lpstr>Annenin emzirme konusundaki duyguları  nelerdir?</vt:lpstr>
      <vt:lpstr>Bu bebek hakkındaki düşünceleriniz?</vt:lpstr>
      <vt:lpstr>Bu bebek hakkındaki düşünceleriniz?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Babaların Desteği</vt:lpstr>
      <vt:lpstr>Kardeşlerin Desteği</vt:lpstr>
      <vt:lpstr>Arkadaş Desteği</vt:lpstr>
      <vt:lpstr>   Çevre Desteği</vt:lpstr>
      <vt:lpstr>Sağlık Personeli Desteği Önemli ve Gereklidir</vt:lpstr>
      <vt:lpstr>Anne sütünün kesilmesindeki en önemli sebepler;  </vt:lpstr>
      <vt:lpstr>TEŞEKKÜRLER…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basak.tezel</dc:creator>
  <cp:lastModifiedBy>melek</cp:lastModifiedBy>
  <cp:revision>24</cp:revision>
  <dcterms:created xsi:type="dcterms:W3CDTF">2016-01-29T08:31:39Z</dcterms:created>
  <dcterms:modified xsi:type="dcterms:W3CDTF">2016-10-19T09:01:03Z</dcterms:modified>
</cp:coreProperties>
</file>