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40"/>
  </p:notesMasterIdLst>
  <p:sldIdLst>
    <p:sldId id="256" r:id="rId3"/>
    <p:sldId id="265" r:id="rId4"/>
    <p:sldId id="273" r:id="rId5"/>
    <p:sldId id="272" r:id="rId6"/>
    <p:sldId id="29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291" r:id="rId16"/>
    <p:sldId id="294" r:id="rId17"/>
    <p:sldId id="295" r:id="rId18"/>
    <p:sldId id="296" r:id="rId19"/>
    <p:sldId id="279" r:id="rId20"/>
    <p:sldId id="280" r:id="rId21"/>
    <p:sldId id="308" r:id="rId22"/>
    <p:sldId id="297" r:id="rId23"/>
    <p:sldId id="305" r:id="rId24"/>
    <p:sldId id="281" r:id="rId25"/>
    <p:sldId id="298" r:id="rId26"/>
    <p:sldId id="282" r:id="rId27"/>
    <p:sldId id="283" r:id="rId28"/>
    <p:sldId id="306" r:id="rId29"/>
    <p:sldId id="284" r:id="rId30"/>
    <p:sldId id="307" r:id="rId31"/>
    <p:sldId id="285" r:id="rId32"/>
    <p:sldId id="309" r:id="rId33"/>
    <p:sldId id="269" r:id="rId34"/>
    <p:sldId id="299" r:id="rId35"/>
    <p:sldId id="287" r:id="rId36"/>
    <p:sldId id="300" r:id="rId37"/>
    <p:sldId id="319" r:id="rId38"/>
    <p:sldId id="288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14" autoAdjust="0"/>
  </p:normalViewPr>
  <p:slideViewPr>
    <p:cSldViewPr>
      <p:cViewPr varScale="1">
        <p:scale>
          <a:sx n="58" d="100"/>
          <a:sy n="58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0DF87-F588-4240-A6F1-B4EC30ACBF7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EF76CA3-C184-48C9-B05B-5EE13EE3CD2B}">
      <dgm:prSet phldrT="[Metin]"/>
      <dgm:spPr/>
      <dgm:t>
        <a:bodyPr/>
        <a:lstStyle/>
        <a:p>
          <a:r>
            <a:rPr lang="tr-TR" dirty="0"/>
            <a:t>TENSEL TEMAS</a:t>
          </a:r>
        </a:p>
      </dgm:t>
    </dgm:pt>
    <dgm:pt modelId="{F3E59075-D24C-4F89-A5D6-503AD9184286}" type="parTrans" cxnId="{24934436-F2F0-49AD-9B5E-9C95B9409E3F}">
      <dgm:prSet/>
      <dgm:spPr/>
      <dgm:t>
        <a:bodyPr/>
        <a:lstStyle/>
        <a:p>
          <a:endParaRPr lang="tr-TR"/>
        </a:p>
      </dgm:t>
    </dgm:pt>
    <dgm:pt modelId="{34F64590-0830-4BB0-8815-D6471D7F64B5}" type="sibTrans" cxnId="{24934436-F2F0-49AD-9B5E-9C95B9409E3F}">
      <dgm:prSet/>
      <dgm:spPr/>
      <dgm:t>
        <a:bodyPr/>
        <a:lstStyle/>
        <a:p>
          <a:endParaRPr lang="tr-TR"/>
        </a:p>
      </dgm:t>
    </dgm:pt>
    <dgm:pt modelId="{A0F94E75-ACB6-49B9-B767-05F9CD8AAB93}">
      <dgm:prSet phldrT="[Metin]"/>
      <dgm:spPr/>
      <dgm:t>
        <a:bodyPr/>
        <a:lstStyle/>
        <a:p>
          <a:r>
            <a:rPr lang="tr-TR" dirty="0"/>
            <a:t>TAM EMZİRME</a:t>
          </a:r>
        </a:p>
      </dgm:t>
    </dgm:pt>
    <dgm:pt modelId="{728EA306-6E48-44AA-8B1C-4D657D8E2713}" type="parTrans" cxnId="{E36BBA37-6518-4599-9DEC-7B80C3230D7E}">
      <dgm:prSet/>
      <dgm:spPr/>
      <dgm:t>
        <a:bodyPr/>
        <a:lstStyle/>
        <a:p>
          <a:endParaRPr lang="tr-TR"/>
        </a:p>
      </dgm:t>
    </dgm:pt>
    <dgm:pt modelId="{AC95DDBF-7D92-46D8-AAD3-549035F5A0A8}" type="sibTrans" cxnId="{E36BBA37-6518-4599-9DEC-7B80C3230D7E}">
      <dgm:prSet/>
      <dgm:spPr/>
      <dgm:t>
        <a:bodyPr/>
        <a:lstStyle/>
        <a:p>
          <a:endParaRPr lang="tr-TR"/>
        </a:p>
      </dgm:t>
    </dgm:pt>
    <dgm:pt modelId="{97A4973D-5468-4555-870C-416DE2DCC296}">
      <dgm:prSet phldrT="[Metin]"/>
      <dgm:spPr/>
      <dgm:t>
        <a:bodyPr/>
        <a:lstStyle/>
        <a:p>
          <a:r>
            <a:rPr lang="tr-TR" dirty="0"/>
            <a:t>TUTUŞ</a:t>
          </a:r>
        </a:p>
      </dgm:t>
    </dgm:pt>
    <dgm:pt modelId="{6A4BA888-3B44-469C-9FFD-6FE821B5DE4B}" type="parTrans" cxnId="{358E077A-671C-46FB-861A-D3995A40C26B}">
      <dgm:prSet/>
      <dgm:spPr/>
      <dgm:t>
        <a:bodyPr/>
        <a:lstStyle/>
        <a:p>
          <a:endParaRPr lang="tr-TR"/>
        </a:p>
      </dgm:t>
    </dgm:pt>
    <dgm:pt modelId="{87FDB94C-D2CC-4F2A-A8B8-3A5929D2988D}" type="sibTrans" cxnId="{358E077A-671C-46FB-861A-D3995A40C26B}">
      <dgm:prSet/>
      <dgm:spPr/>
      <dgm:t>
        <a:bodyPr/>
        <a:lstStyle/>
        <a:p>
          <a:endParaRPr lang="tr-TR"/>
        </a:p>
      </dgm:t>
    </dgm:pt>
    <dgm:pt modelId="{E84A2C86-F655-488D-8546-72A6D68ABB0F}" type="pres">
      <dgm:prSet presAssocID="{0850DF87-F588-4240-A6F1-B4EC30ACBF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4B539CD-3592-4192-8B7D-CF1F4DD66606}" type="pres">
      <dgm:prSet presAssocID="{CEF76CA3-C184-48C9-B05B-5EE13EE3CD2B}" presName="gear1" presStyleLbl="node1" presStyleIdx="0" presStyleCnt="3" custLinFactNeighborX="12590" custLinFactNeighborY="1908">
        <dgm:presLayoutVars>
          <dgm:chMax val="1"/>
          <dgm:bulletEnabled val="1"/>
        </dgm:presLayoutVars>
      </dgm:prSet>
      <dgm:spPr/>
    </dgm:pt>
    <dgm:pt modelId="{837FA68E-A5E3-4DE8-8E40-3FF1782AE220}" type="pres">
      <dgm:prSet presAssocID="{CEF76CA3-C184-48C9-B05B-5EE13EE3CD2B}" presName="gear1srcNode" presStyleLbl="node1" presStyleIdx="0" presStyleCnt="3"/>
      <dgm:spPr/>
    </dgm:pt>
    <dgm:pt modelId="{09383A39-34AE-4BC6-8D14-BE5F745CD9AF}" type="pres">
      <dgm:prSet presAssocID="{CEF76CA3-C184-48C9-B05B-5EE13EE3CD2B}" presName="gear1dstNode" presStyleLbl="node1" presStyleIdx="0" presStyleCnt="3"/>
      <dgm:spPr/>
    </dgm:pt>
    <dgm:pt modelId="{D85C0B27-68DD-45C8-8411-06064881E0A4}" type="pres">
      <dgm:prSet presAssocID="{A0F94E75-ACB6-49B9-B767-05F9CD8AAB93}" presName="gear2" presStyleLbl="node1" presStyleIdx="1" presStyleCnt="3" custScaleX="126160" custScaleY="128869" custLinFactNeighborX="-3807" custLinFactNeighborY="20888">
        <dgm:presLayoutVars>
          <dgm:chMax val="1"/>
          <dgm:bulletEnabled val="1"/>
        </dgm:presLayoutVars>
      </dgm:prSet>
      <dgm:spPr/>
    </dgm:pt>
    <dgm:pt modelId="{3A6A4C92-F2E4-4F41-9227-E41E5D24D920}" type="pres">
      <dgm:prSet presAssocID="{A0F94E75-ACB6-49B9-B767-05F9CD8AAB93}" presName="gear2srcNode" presStyleLbl="node1" presStyleIdx="1" presStyleCnt="3"/>
      <dgm:spPr/>
    </dgm:pt>
    <dgm:pt modelId="{2B61EB3F-9EE7-4553-B997-22AE0B0199AC}" type="pres">
      <dgm:prSet presAssocID="{A0F94E75-ACB6-49B9-B767-05F9CD8AAB93}" presName="gear2dstNode" presStyleLbl="node1" presStyleIdx="1" presStyleCnt="3"/>
      <dgm:spPr/>
    </dgm:pt>
    <dgm:pt modelId="{C15B61F0-F686-4FC5-89FC-9522688787F5}" type="pres">
      <dgm:prSet presAssocID="{97A4973D-5468-4555-870C-416DE2DCC296}" presName="gear3" presStyleLbl="node1" presStyleIdx="2" presStyleCnt="3" custScaleX="128410" custScaleY="131818" custLinFactNeighborX="10215" custLinFactNeighborY="-15343"/>
      <dgm:spPr/>
    </dgm:pt>
    <dgm:pt modelId="{F6409195-D3F1-400E-9A79-FE196980563F}" type="pres">
      <dgm:prSet presAssocID="{97A4973D-5468-4555-870C-416DE2DCC29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E2D5280-6F66-4990-9B65-F4B3E6546B18}" type="pres">
      <dgm:prSet presAssocID="{97A4973D-5468-4555-870C-416DE2DCC296}" presName="gear3srcNode" presStyleLbl="node1" presStyleIdx="2" presStyleCnt="3"/>
      <dgm:spPr/>
    </dgm:pt>
    <dgm:pt modelId="{B6DA743A-C8F5-4389-819F-5F4EDC3C33F3}" type="pres">
      <dgm:prSet presAssocID="{97A4973D-5468-4555-870C-416DE2DCC296}" presName="gear3dstNode" presStyleLbl="node1" presStyleIdx="2" presStyleCnt="3"/>
      <dgm:spPr/>
    </dgm:pt>
    <dgm:pt modelId="{A71F4A24-4BCC-418A-B0EA-C8C7988A92FD}" type="pres">
      <dgm:prSet presAssocID="{34F64590-0830-4BB0-8815-D6471D7F64B5}" presName="connector1" presStyleLbl="sibTrans2D1" presStyleIdx="0" presStyleCnt="3" custScaleX="108317"/>
      <dgm:spPr/>
    </dgm:pt>
    <dgm:pt modelId="{DBBCC528-F39C-43D7-99BD-3186CB81C3A4}" type="pres">
      <dgm:prSet presAssocID="{AC95DDBF-7D92-46D8-AAD3-549035F5A0A8}" presName="connector2" presStyleLbl="sibTrans2D1" presStyleIdx="1" presStyleCnt="3" custAng="1118023"/>
      <dgm:spPr/>
    </dgm:pt>
    <dgm:pt modelId="{17982191-D040-4340-AF8B-4D5DD36A3205}" type="pres">
      <dgm:prSet presAssocID="{87FDB94C-D2CC-4F2A-A8B8-3A5929D2988D}" presName="connector3" presStyleLbl="sibTrans2D1" presStyleIdx="2" presStyleCnt="3" custAng="642286"/>
      <dgm:spPr/>
    </dgm:pt>
  </dgm:ptLst>
  <dgm:cxnLst>
    <dgm:cxn modelId="{D3523358-6243-4C60-A77E-4FE9D27EC26A}" type="presOf" srcId="{A0F94E75-ACB6-49B9-B767-05F9CD8AAB93}" destId="{2B61EB3F-9EE7-4553-B997-22AE0B0199AC}" srcOrd="2" destOrd="0" presId="urn:microsoft.com/office/officeart/2005/8/layout/gear1"/>
    <dgm:cxn modelId="{4C4F691D-33EA-4BD9-AB48-3A18B7E3B7D7}" type="presOf" srcId="{A0F94E75-ACB6-49B9-B767-05F9CD8AAB93}" destId="{D85C0B27-68DD-45C8-8411-06064881E0A4}" srcOrd="0" destOrd="0" presId="urn:microsoft.com/office/officeart/2005/8/layout/gear1"/>
    <dgm:cxn modelId="{358E077A-671C-46FB-861A-D3995A40C26B}" srcId="{0850DF87-F588-4240-A6F1-B4EC30ACBF7C}" destId="{97A4973D-5468-4555-870C-416DE2DCC296}" srcOrd="2" destOrd="0" parTransId="{6A4BA888-3B44-469C-9FFD-6FE821B5DE4B}" sibTransId="{87FDB94C-D2CC-4F2A-A8B8-3A5929D2988D}"/>
    <dgm:cxn modelId="{4E5AB07D-86FE-4663-BBF1-D333E38E6AEA}" type="presOf" srcId="{CEF76CA3-C184-48C9-B05B-5EE13EE3CD2B}" destId="{09383A39-34AE-4BC6-8D14-BE5F745CD9AF}" srcOrd="2" destOrd="0" presId="urn:microsoft.com/office/officeart/2005/8/layout/gear1"/>
    <dgm:cxn modelId="{02330AEC-4C3E-4213-A3F3-72BE64A15962}" type="presOf" srcId="{97A4973D-5468-4555-870C-416DE2DCC296}" destId="{B6DA743A-C8F5-4389-819F-5F4EDC3C33F3}" srcOrd="3" destOrd="0" presId="urn:microsoft.com/office/officeart/2005/8/layout/gear1"/>
    <dgm:cxn modelId="{AE3F3FD6-97FB-4775-AD73-2834BF38F188}" type="presOf" srcId="{34F64590-0830-4BB0-8815-D6471D7F64B5}" destId="{A71F4A24-4BCC-418A-B0EA-C8C7988A92FD}" srcOrd="0" destOrd="0" presId="urn:microsoft.com/office/officeart/2005/8/layout/gear1"/>
    <dgm:cxn modelId="{CB6567C1-E222-4F5E-9FFE-AD6A1C940467}" type="presOf" srcId="{CEF76CA3-C184-48C9-B05B-5EE13EE3CD2B}" destId="{54B539CD-3592-4192-8B7D-CF1F4DD66606}" srcOrd="0" destOrd="0" presId="urn:microsoft.com/office/officeart/2005/8/layout/gear1"/>
    <dgm:cxn modelId="{482629C3-6106-42D0-BB2E-6EEBEBD8A95A}" type="presOf" srcId="{97A4973D-5468-4555-870C-416DE2DCC296}" destId="{C15B61F0-F686-4FC5-89FC-9522688787F5}" srcOrd="0" destOrd="0" presId="urn:microsoft.com/office/officeart/2005/8/layout/gear1"/>
    <dgm:cxn modelId="{E35F97AB-8323-4F02-9D8D-A1750006AE33}" type="presOf" srcId="{AC95DDBF-7D92-46D8-AAD3-549035F5A0A8}" destId="{DBBCC528-F39C-43D7-99BD-3186CB81C3A4}" srcOrd="0" destOrd="0" presId="urn:microsoft.com/office/officeart/2005/8/layout/gear1"/>
    <dgm:cxn modelId="{21F7F731-144B-4640-A6BF-926612C7B1D7}" type="presOf" srcId="{97A4973D-5468-4555-870C-416DE2DCC296}" destId="{F6409195-D3F1-400E-9A79-FE196980563F}" srcOrd="1" destOrd="0" presId="urn:microsoft.com/office/officeart/2005/8/layout/gear1"/>
    <dgm:cxn modelId="{3FE5E1E9-F79E-48AE-833A-202FC03D57A9}" type="presOf" srcId="{CEF76CA3-C184-48C9-B05B-5EE13EE3CD2B}" destId="{837FA68E-A5E3-4DE8-8E40-3FF1782AE220}" srcOrd="1" destOrd="0" presId="urn:microsoft.com/office/officeart/2005/8/layout/gear1"/>
    <dgm:cxn modelId="{030F9682-19F9-4975-8646-66D1AA7B429E}" type="presOf" srcId="{A0F94E75-ACB6-49B9-B767-05F9CD8AAB93}" destId="{3A6A4C92-F2E4-4F41-9227-E41E5D24D920}" srcOrd="1" destOrd="0" presId="urn:microsoft.com/office/officeart/2005/8/layout/gear1"/>
    <dgm:cxn modelId="{E36BBA37-6518-4599-9DEC-7B80C3230D7E}" srcId="{0850DF87-F588-4240-A6F1-B4EC30ACBF7C}" destId="{A0F94E75-ACB6-49B9-B767-05F9CD8AAB93}" srcOrd="1" destOrd="0" parTransId="{728EA306-6E48-44AA-8B1C-4D657D8E2713}" sibTransId="{AC95DDBF-7D92-46D8-AAD3-549035F5A0A8}"/>
    <dgm:cxn modelId="{70DFE476-456A-4E16-A5B1-401E30E10BB5}" type="presOf" srcId="{87FDB94C-D2CC-4F2A-A8B8-3A5929D2988D}" destId="{17982191-D040-4340-AF8B-4D5DD36A3205}" srcOrd="0" destOrd="0" presId="urn:microsoft.com/office/officeart/2005/8/layout/gear1"/>
    <dgm:cxn modelId="{08888137-6E79-44F3-9A62-8F44024ADF71}" type="presOf" srcId="{0850DF87-F588-4240-A6F1-B4EC30ACBF7C}" destId="{E84A2C86-F655-488D-8546-72A6D68ABB0F}" srcOrd="0" destOrd="0" presId="urn:microsoft.com/office/officeart/2005/8/layout/gear1"/>
    <dgm:cxn modelId="{CE4C8A90-901C-4F21-82EA-B41E2F1F9A40}" type="presOf" srcId="{97A4973D-5468-4555-870C-416DE2DCC296}" destId="{1E2D5280-6F66-4990-9B65-F4B3E6546B18}" srcOrd="2" destOrd="0" presId="urn:microsoft.com/office/officeart/2005/8/layout/gear1"/>
    <dgm:cxn modelId="{24934436-F2F0-49AD-9B5E-9C95B9409E3F}" srcId="{0850DF87-F588-4240-A6F1-B4EC30ACBF7C}" destId="{CEF76CA3-C184-48C9-B05B-5EE13EE3CD2B}" srcOrd="0" destOrd="0" parTransId="{F3E59075-D24C-4F89-A5D6-503AD9184286}" sibTransId="{34F64590-0830-4BB0-8815-D6471D7F64B5}"/>
    <dgm:cxn modelId="{483AB8C2-47FB-41FE-8525-9792BE599EC2}" type="presParOf" srcId="{E84A2C86-F655-488D-8546-72A6D68ABB0F}" destId="{54B539CD-3592-4192-8B7D-CF1F4DD66606}" srcOrd="0" destOrd="0" presId="urn:microsoft.com/office/officeart/2005/8/layout/gear1"/>
    <dgm:cxn modelId="{77DD8B76-9D14-4771-A373-F10D70B92B12}" type="presParOf" srcId="{E84A2C86-F655-488D-8546-72A6D68ABB0F}" destId="{837FA68E-A5E3-4DE8-8E40-3FF1782AE220}" srcOrd="1" destOrd="0" presId="urn:microsoft.com/office/officeart/2005/8/layout/gear1"/>
    <dgm:cxn modelId="{4E1459C5-08D4-4255-BD85-15CC5AB8F760}" type="presParOf" srcId="{E84A2C86-F655-488D-8546-72A6D68ABB0F}" destId="{09383A39-34AE-4BC6-8D14-BE5F745CD9AF}" srcOrd="2" destOrd="0" presId="urn:microsoft.com/office/officeart/2005/8/layout/gear1"/>
    <dgm:cxn modelId="{5864017C-0EDF-4A31-939E-3856E3839216}" type="presParOf" srcId="{E84A2C86-F655-488D-8546-72A6D68ABB0F}" destId="{D85C0B27-68DD-45C8-8411-06064881E0A4}" srcOrd="3" destOrd="0" presId="urn:microsoft.com/office/officeart/2005/8/layout/gear1"/>
    <dgm:cxn modelId="{4B16D00A-2E13-4D2D-AC7F-019F77914887}" type="presParOf" srcId="{E84A2C86-F655-488D-8546-72A6D68ABB0F}" destId="{3A6A4C92-F2E4-4F41-9227-E41E5D24D920}" srcOrd="4" destOrd="0" presId="urn:microsoft.com/office/officeart/2005/8/layout/gear1"/>
    <dgm:cxn modelId="{AD2F13FD-BBAD-4F35-A0BC-9C5925D60416}" type="presParOf" srcId="{E84A2C86-F655-488D-8546-72A6D68ABB0F}" destId="{2B61EB3F-9EE7-4553-B997-22AE0B0199AC}" srcOrd="5" destOrd="0" presId="urn:microsoft.com/office/officeart/2005/8/layout/gear1"/>
    <dgm:cxn modelId="{8A7928A7-8E25-4D84-BE07-B697447924EF}" type="presParOf" srcId="{E84A2C86-F655-488D-8546-72A6D68ABB0F}" destId="{C15B61F0-F686-4FC5-89FC-9522688787F5}" srcOrd="6" destOrd="0" presId="urn:microsoft.com/office/officeart/2005/8/layout/gear1"/>
    <dgm:cxn modelId="{39466A71-7058-4912-B0BB-5C60D6C0971D}" type="presParOf" srcId="{E84A2C86-F655-488D-8546-72A6D68ABB0F}" destId="{F6409195-D3F1-400E-9A79-FE196980563F}" srcOrd="7" destOrd="0" presId="urn:microsoft.com/office/officeart/2005/8/layout/gear1"/>
    <dgm:cxn modelId="{C404A34D-3542-4ED1-8754-5945B42D5B29}" type="presParOf" srcId="{E84A2C86-F655-488D-8546-72A6D68ABB0F}" destId="{1E2D5280-6F66-4990-9B65-F4B3E6546B18}" srcOrd="8" destOrd="0" presId="urn:microsoft.com/office/officeart/2005/8/layout/gear1"/>
    <dgm:cxn modelId="{90AD251B-D8D1-4B0F-80F5-792A7A234775}" type="presParOf" srcId="{E84A2C86-F655-488D-8546-72A6D68ABB0F}" destId="{B6DA743A-C8F5-4389-819F-5F4EDC3C33F3}" srcOrd="9" destOrd="0" presId="urn:microsoft.com/office/officeart/2005/8/layout/gear1"/>
    <dgm:cxn modelId="{39B949C9-0DB5-49A7-9325-9D2B3D63800B}" type="presParOf" srcId="{E84A2C86-F655-488D-8546-72A6D68ABB0F}" destId="{A71F4A24-4BCC-418A-B0EA-C8C7988A92FD}" srcOrd="10" destOrd="0" presId="urn:microsoft.com/office/officeart/2005/8/layout/gear1"/>
    <dgm:cxn modelId="{E18619C3-7EC1-409C-ADEA-5D465E1A13D2}" type="presParOf" srcId="{E84A2C86-F655-488D-8546-72A6D68ABB0F}" destId="{DBBCC528-F39C-43D7-99BD-3186CB81C3A4}" srcOrd="11" destOrd="0" presId="urn:microsoft.com/office/officeart/2005/8/layout/gear1"/>
    <dgm:cxn modelId="{0883C91B-24B5-4B7A-95B3-8F922D8CA7E1}" type="presParOf" srcId="{E84A2C86-F655-488D-8546-72A6D68ABB0F}" destId="{17982191-D040-4340-AF8B-4D5DD36A32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539CD-3592-4192-8B7D-CF1F4DD66606}">
      <dsp:nvSpPr>
        <dsp:cNvPr id="0" name=""/>
        <dsp:cNvSpPr/>
      </dsp:nvSpPr>
      <dsp:spPr>
        <a:xfrm>
          <a:off x="3748850" y="2421063"/>
          <a:ext cx="2727642" cy="272764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TENSEL TEMAS</a:t>
          </a:r>
        </a:p>
      </dsp:txBody>
      <dsp:txXfrm>
        <a:off x="4297227" y="3060000"/>
        <a:ext cx="1630888" cy="1402064"/>
      </dsp:txXfrm>
    </dsp:sp>
    <dsp:sp modelId="{D85C0B27-68DD-45C8-8411-06064881E0A4}">
      <dsp:nvSpPr>
        <dsp:cNvPr id="0" name=""/>
        <dsp:cNvSpPr/>
      </dsp:nvSpPr>
      <dsp:spPr>
        <a:xfrm>
          <a:off x="1483454" y="1904368"/>
          <a:ext cx="2502686" cy="255642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TAM EMZİRME</a:t>
          </a:r>
        </a:p>
      </dsp:txBody>
      <dsp:txXfrm>
        <a:off x="2113513" y="2546163"/>
        <a:ext cx="1242568" cy="1272835"/>
      </dsp:txXfrm>
    </dsp:sp>
    <dsp:sp modelId="{C15B61F0-F686-4FC5-89FC-9522688787F5}">
      <dsp:nvSpPr>
        <dsp:cNvPr id="0" name=""/>
        <dsp:cNvSpPr/>
      </dsp:nvSpPr>
      <dsp:spPr>
        <a:xfrm rot="20700000">
          <a:off x="2908737" y="86430"/>
          <a:ext cx="2471608" cy="258633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TUTUŞ</a:t>
          </a:r>
        </a:p>
      </dsp:txBody>
      <dsp:txXfrm rot="-20700000">
        <a:off x="3444029" y="660495"/>
        <a:ext cx="1401026" cy="1438209"/>
      </dsp:txXfrm>
    </dsp:sp>
    <dsp:sp modelId="{A71F4A24-4BCC-418A-B0EA-C8C7988A92FD}">
      <dsp:nvSpPr>
        <dsp:cNvPr id="0" name=""/>
        <dsp:cNvSpPr/>
      </dsp:nvSpPr>
      <dsp:spPr>
        <a:xfrm>
          <a:off x="3059003" y="2004621"/>
          <a:ext cx="3781760" cy="3491382"/>
        </a:xfrm>
        <a:prstGeom prst="circularArrow">
          <a:avLst>
            <a:gd name="adj1" fmla="val 4687"/>
            <a:gd name="adj2" fmla="val 299029"/>
            <a:gd name="adj3" fmla="val 2531834"/>
            <a:gd name="adj4" fmla="val 1582792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CC528-F39C-43D7-99BD-3186CB81C3A4}">
      <dsp:nvSpPr>
        <dsp:cNvPr id="0" name=""/>
        <dsp:cNvSpPr/>
      </dsp:nvSpPr>
      <dsp:spPr>
        <a:xfrm rot="1118023">
          <a:off x="1467131" y="1334138"/>
          <a:ext cx="2536707" cy="253670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82191-D040-4340-AF8B-4D5DD36A3205}">
      <dsp:nvSpPr>
        <dsp:cNvPr id="0" name=""/>
        <dsp:cNvSpPr/>
      </dsp:nvSpPr>
      <dsp:spPr>
        <a:xfrm rot="642286">
          <a:off x="2479956" y="-21248"/>
          <a:ext cx="2735081" cy="27350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8BE48-18B4-4991-AB43-A29E5AEFF1A8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A8B02-D242-4CAC-8758-3F6BCDEB4C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35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32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46C9A8A-0DFA-48A8-B689-13184EC8B572}" type="slidenum">
              <a:rPr lang="tr-TR" altLang="tr-TR">
                <a:latin typeface="Times New Roman" panose="02020603050405020304" pitchFamily="18" charset="0"/>
              </a:rPr>
              <a:pPr eaLnBrk="1" hangingPunct="1"/>
              <a:t>13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04522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535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075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Başlık eklenmeli.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13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362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60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949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623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93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336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106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tr-TR" baseline="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029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146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 err="1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428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122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MAMA ?????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894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400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8B02-D242-4CAC-8758-3F6BCDEB4CEA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69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044FFD1-0D88-4298-B69F-D6F4BB15A38C}" type="slidenum">
              <a:rPr lang="tr-TR" altLang="tr-TR">
                <a:latin typeface="Times New Roman" panose="02020603050405020304" pitchFamily="18" charset="0"/>
              </a:rPr>
              <a:pPr eaLnBrk="1" hangingPunct="1"/>
              <a:t>6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156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1ADB823-82CE-4666-BC41-E9C02B4F69C0}" type="slidenum">
              <a:rPr lang="tr-TR" altLang="tr-TR">
                <a:latin typeface="Times New Roman" panose="02020603050405020304" pitchFamily="18" charset="0"/>
              </a:rPr>
              <a:pPr eaLnBrk="1" hangingPunct="1"/>
              <a:t>7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738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A292CD-1562-4AC3-B4DC-993FC201CF10}" type="slidenum">
              <a:rPr lang="tr-TR" altLang="tr-TR">
                <a:latin typeface="Times New Roman" panose="02020603050405020304" pitchFamily="18" charset="0"/>
              </a:rPr>
              <a:pPr eaLnBrk="1" hangingPunct="1"/>
              <a:t>8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34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F7461CA-6F9A-4253-8E5D-0D1AC88CDF7D}" type="slidenum">
              <a:rPr lang="tr-TR" altLang="tr-TR">
                <a:latin typeface="Times New Roman" panose="02020603050405020304" pitchFamily="18" charset="0"/>
              </a:rPr>
              <a:pPr eaLnBrk="1" hangingPunct="1"/>
              <a:t>9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2974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484E9D3-D825-41AF-AA4E-651E2B20EA5C}" type="slidenum">
              <a:rPr lang="tr-TR" altLang="tr-TR">
                <a:latin typeface="Times New Roman" panose="02020603050405020304" pitchFamily="18" charset="0"/>
              </a:rPr>
              <a:pPr eaLnBrk="1" hangingPunct="1"/>
              <a:t>10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2447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5FA67BD-C4D8-4905-A6A9-037809D1DE9A}" type="slidenum">
              <a:rPr lang="tr-TR" altLang="tr-TR">
                <a:latin typeface="Times New Roman" panose="02020603050405020304" pitchFamily="18" charset="0"/>
              </a:rPr>
              <a:pPr eaLnBrk="1" hangingPunct="1"/>
              <a:t>11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7380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127CC05-3DA4-42DD-937E-8E129F0AE9D7}" type="slidenum">
              <a:rPr lang="tr-TR" altLang="tr-TR">
                <a:latin typeface="Times New Roman" panose="02020603050405020304" pitchFamily="18" charset="0"/>
              </a:rPr>
              <a:pPr eaLnBrk="1" hangingPunct="1"/>
              <a:t>12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0329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B081A-9A3C-4443-A7D3-064F88224461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37481-7E18-4213-8B45-9CBE08FC9D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23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EAD19-0439-4651-9F71-5C531427E9A3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5B0F9-885C-4E60-BCE3-062D4266D38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490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6780E-BF31-42B0-B069-7B37B4A1BB04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6A50E-7894-4CEB-9B1C-57BD67B12FF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2567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B081A-9A3C-4443-A7D3-064F88224461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37481-7E18-4213-8B45-9CBE08FC9D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8815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4E69A-8F49-42CC-ADAD-262425041C36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6007C-D8D4-4BD8-9F38-C52A9F7EDD2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8487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C28908-8A37-4BD2-A776-0668378E9BB9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47C79-4770-47CF-BF9F-E0701EE5987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6629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A35ED-D342-4287-94D8-F60EB9D718F1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12D56-2670-4E3C-B8CC-BBFFDE9FFF6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766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0C4BEE-9F6A-45D0-B354-3488E3BB4880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86ACE-0336-4BE6-B0B2-CC2C9A1B32E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713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3AC39-C33B-44CC-AE78-F7EDE76E7725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FED46-EC43-4800-9B55-2926CDD1A98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86674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435CD-62E7-47D5-8F4E-894039D83459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458C6-FC11-41AD-BE11-FEDB8386432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191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1E2CA-63F4-4452-ACE6-A00E488340EB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E9F7-0D32-4CCD-B57F-4CFEB405B1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8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4E69A-8F49-42CC-ADAD-262425041C36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6007C-D8D4-4BD8-9F38-C52A9F7EDD2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12414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1CB5A-384A-4FD9-87E6-7C92D438DA34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643E-97D8-403D-831C-3B2D6FC0B79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0268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EAD19-0439-4651-9F71-5C531427E9A3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5B0F9-885C-4E60-BCE3-062D4266D38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59202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6780E-BF31-42B0-B069-7B37B4A1BB04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6A50E-7894-4CEB-9B1C-57BD67B12FF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7874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C28908-8A37-4BD2-A776-0668378E9BB9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47C79-4770-47CF-BF9F-E0701EE5987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3083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A35ED-D342-4287-94D8-F60EB9D718F1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12D56-2670-4E3C-B8CC-BBFFDE9FFF6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506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0C4BEE-9F6A-45D0-B354-3488E3BB4880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86ACE-0336-4BE6-B0B2-CC2C9A1B32E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829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3AC39-C33B-44CC-AE78-F7EDE76E7725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FED46-EC43-4800-9B55-2926CDD1A98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699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435CD-62E7-47D5-8F4E-894039D83459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458C6-FC11-41AD-BE11-FEDB8386432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8055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1E2CA-63F4-4452-ACE6-A00E488340EB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E9F7-0D32-4CCD-B57F-4CFEB405B1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648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1CB5A-384A-4FD9-87E6-7C92D438DA34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643E-97D8-403D-831C-3B2D6FC0B79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32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Resim" descr="ppt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738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2060848"/>
            <a:ext cx="8229600" cy="40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dirty="0"/>
              <a:t>Asıl metin stillerini düzenlemek için tıklatın</a:t>
            </a:r>
          </a:p>
          <a:p>
            <a:pPr lvl="1"/>
            <a:r>
              <a:rPr lang="tr-TR" altLang="tr-TR" dirty="0"/>
              <a:t>İkinci düzey</a:t>
            </a:r>
          </a:p>
          <a:p>
            <a:pPr lvl="2"/>
            <a:r>
              <a:rPr lang="tr-TR" altLang="tr-TR" dirty="0"/>
              <a:t>Üçüncü düzey</a:t>
            </a:r>
          </a:p>
          <a:p>
            <a:pPr lvl="3"/>
            <a:r>
              <a:rPr lang="tr-TR" altLang="tr-TR" dirty="0"/>
              <a:t>Dördüncü düzey</a:t>
            </a:r>
          </a:p>
          <a:p>
            <a:pPr lvl="4"/>
            <a:r>
              <a:rPr lang="tr-TR" altLang="tr-TR" dirty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000224-85E6-45A1-9889-8808858A5201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4800">
                <a:solidFill>
                  <a:srgbClr val="898989"/>
                </a:solidFill>
              </a:defRPr>
            </a:lvl1pPr>
          </a:lstStyle>
          <a:p>
            <a:fld id="{E9B27E3F-602F-4980-97B6-4D95635AFFD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380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Resim" descr="ppt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738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2060848"/>
            <a:ext cx="8229600" cy="40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dirty="0"/>
              <a:t>Asıl metin stillerini düzenlemek için tıklatın</a:t>
            </a:r>
          </a:p>
          <a:p>
            <a:pPr lvl="1"/>
            <a:r>
              <a:rPr lang="tr-TR" altLang="tr-TR" dirty="0"/>
              <a:t>İkinci düzey</a:t>
            </a:r>
          </a:p>
          <a:p>
            <a:pPr lvl="2"/>
            <a:r>
              <a:rPr lang="tr-TR" altLang="tr-TR" dirty="0"/>
              <a:t>Üçüncü düzey</a:t>
            </a:r>
          </a:p>
          <a:p>
            <a:pPr lvl="3"/>
            <a:r>
              <a:rPr lang="tr-TR" altLang="tr-TR" dirty="0"/>
              <a:t>Dördüncü düzey</a:t>
            </a:r>
          </a:p>
          <a:p>
            <a:pPr lvl="4"/>
            <a:r>
              <a:rPr lang="tr-TR" altLang="tr-TR" dirty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000224-85E6-45A1-9889-8808858A5201}" type="datetime1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4800">
                <a:solidFill>
                  <a:srgbClr val="898989"/>
                </a:solidFill>
              </a:defRPr>
            </a:lvl1pPr>
          </a:lstStyle>
          <a:p>
            <a:fld id="{E9B27E3F-602F-4980-97B6-4D95635AFFD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4575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11560" y="1576704"/>
            <a:ext cx="4032448" cy="4062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b="1" dirty="0">
                <a:solidFill>
                  <a:srgbClr val="FF0000"/>
                </a:solidFill>
              </a:rPr>
              <a:t>EMZİRİLEN BEBEĞİN İZLENMESİ VE YETERSİZ SÜT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930143" cy="5904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848600" cy="1128712"/>
          </a:xfrm>
        </p:spPr>
        <p:txBody>
          <a:bodyPr/>
          <a:lstStyle/>
          <a:p>
            <a:pPr eaLnBrk="1" hangingPunct="1"/>
            <a:r>
              <a:rPr lang="tr-TR" altLang="tr-TR" sz="3200" b="1" dirty="0">
                <a:latin typeface="Calibri" panose="020F0502020204030204" pitchFamily="34" charset="0"/>
              </a:rPr>
              <a:t>BEBEĞİN YETERLİ ANNE SÜTÜ ALAMAMASININ NEDENLERİ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60848"/>
            <a:ext cx="7848600" cy="520784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dirty="0">
                <a:latin typeface="Comic Sans MS" panose="030F0702030302020204" pitchFamily="66" charset="0"/>
              </a:rPr>
              <a:t>  </a:t>
            </a:r>
            <a:r>
              <a:rPr lang="tr-TR" altLang="tr-TR" sz="2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ANNENİN PSİKOLOJİK DURUMU</a:t>
            </a:r>
            <a:endParaRPr lang="tr-TR" altLang="tr-TR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</a:rPr>
              <a:t>Özgüven azlığı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</a:rPr>
              <a:t>Kaygı, Stres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</a:rPr>
              <a:t>Emzirmeden hoşlanmama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</a:rPr>
              <a:t>Bebeği kabulleneme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</a:rPr>
              <a:t>Yorgunluk</a:t>
            </a:r>
          </a:p>
        </p:txBody>
      </p:sp>
      <p:pic>
        <p:nvPicPr>
          <p:cNvPr id="13316" name="Picture 5" descr="j03089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33541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3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4704"/>
            <a:ext cx="8229600" cy="1008112"/>
          </a:xfrm>
        </p:spPr>
        <p:txBody>
          <a:bodyPr/>
          <a:lstStyle/>
          <a:p>
            <a:pPr algn="ctr" eaLnBrk="1" hangingPunct="1"/>
            <a:r>
              <a:rPr lang="tr-TR" altLang="tr-TR" sz="3200" b="1" dirty="0">
                <a:latin typeface="Calibri" panose="020F0502020204030204" pitchFamily="34" charset="0"/>
              </a:rPr>
              <a:t>BEBEĞİN YETERLİ ANNE SÜTÜ ALAMAMASININ NEDENLERİ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28812"/>
            <a:ext cx="8064697" cy="481255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r-TR" altLang="tr-TR" sz="2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ANNENİN FİZİKSEL DURUMU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  <a:cs typeface="Arial" panose="020B0604020202020204" pitchFamily="34" charset="0"/>
              </a:rPr>
              <a:t>Ağır </a:t>
            </a:r>
            <a:r>
              <a:rPr lang="tr-TR" altLang="tr-TR" sz="2800" dirty="0" err="1">
                <a:latin typeface="Calibri" panose="020F0502020204030204" pitchFamily="34" charset="0"/>
                <a:cs typeface="Arial" panose="020B0604020202020204" pitchFamily="34" charset="0"/>
              </a:rPr>
              <a:t>malnütrisyon</a:t>
            </a:r>
            <a:endParaRPr lang="tr-TR" altLang="tr-T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  <a:cs typeface="Arial" panose="020B0604020202020204" pitchFamily="34" charset="0"/>
              </a:rPr>
              <a:t>Hamilelik</a:t>
            </a:r>
          </a:p>
          <a:p>
            <a:pPr eaLnBrk="1" hangingPunct="1"/>
            <a:r>
              <a:rPr lang="tr-TR" altLang="tr-TR" sz="2800" dirty="0" err="1">
                <a:latin typeface="Calibri" panose="020F0502020204030204" pitchFamily="34" charset="0"/>
                <a:cs typeface="Arial" panose="020B0604020202020204" pitchFamily="34" charset="0"/>
              </a:rPr>
              <a:t>Kontraseptif</a:t>
            </a:r>
            <a:r>
              <a:rPr lang="tr-TR" altLang="tr-TR" sz="2800" dirty="0">
                <a:latin typeface="Calibri" panose="020F0502020204030204" pitchFamily="34" charset="0"/>
                <a:cs typeface="Arial" panose="020B0604020202020204" pitchFamily="34" charset="0"/>
              </a:rPr>
              <a:t> haplar, </a:t>
            </a:r>
            <a:r>
              <a:rPr lang="tr-TR" altLang="tr-TR" sz="2800" dirty="0" err="1">
                <a:latin typeface="Calibri" panose="020F0502020204030204" pitchFamily="34" charset="0"/>
                <a:cs typeface="Arial" panose="020B0604020202020204" pitchFamily="34" charset="0"/>
              </a:rPr>
              <a:t>diüretikler</a:t>
            </a:r>
            <a:endParaRPr lang="tr-TR" altLang="tr-T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  <a:cs typeface="Arial" panose="020B0604020202020204" pitchFamily="34" charset="0"/>
              </a:rPr>
              <a:t>Alkol, Sigara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  <a:cs typeface="Arial" panose="020B0604020202020204" pitchFamily="34" charset="0"/>
              </a:rPr>
              <a:t>Plasenta parçası kalması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  <a:cs typeface="Arial" panose="020B0604020202020204" pitchFamily="34" charset="0"/>
              </a:rPr>
              <a:t>Meme gelişiminde bozukluk</a:t>
            </a:r>
          </a:p>
          <a:p>
            <a:pPr eaLnBrk="1" hangingPunct="1"/>
            <a:r>
              <a:rPr lang="tr-TR" altLang="tr-TR" sz="2800" dirty="0" err="1">
                <a:latin typeface="Calibri" panose="020F0502020204030204" pitchFamily="34" charset="0"/>
                <a:cs typeface="Arial" panose="020B0604020202020204" pitchFamily="34" charset="0"/>
              </a:rPr>
              <a:t>Oksitosin</a:t>
            </a:r>
            <a:r>
              <a:rPr lang="tr-TR" altLang="tr-TR" sz="2800" dirty="0">
                <a:latin typeface="Calibri" panose="020F0502020204030204" pitchFamily="34" charset="0"/>
                <a:cs typeface="Arial" panose="020B0604020202020204" pitchFamily="34" charset="0"/>
              </a:rPr>
              <a:t> Refleksinin olmaması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3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696"/>
            <a:ext cx="7772400" cy="921791"/>
          </a:xfrm>
        </p:spPr>
        <p:txBody>
          <a:bodyPr/>
          <a:lstStyle/>
          <a:p>
            <a:pPr algn="ctr" eaLnBrk="1" hangingPunct="1"/>
            <a:r>
              <a:rPr lang="tr-TR" altLang="tr-TR" sz="3200" b="1" dirty="0">
                <a:latin typeface="Calibri" panose="020F0502020204030204" pitchFamily="34" charset="0"/>
              </a:rPr>
              <a:t>BEBEĞİN YETERLİ ANNE SÜTÜ ALAMAMASININ NEDENLERİ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857375"/>
            <a:ext cx="5616624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b="1" dirty="0">
                <a:latin typeface="Comic Sans MS" panose="030F0702030302020204" pitchFamily="66" charset="0"/>
              </a:rPr>
              <a:t>     </a:t>
            </a:r>
            <a:r>
              <a:rPr lang="tr-TR" altLang="tr-TR" sz="2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BEBEKLE İLGİLİ DURUMLAR</a:t>
            </a:r>
          </a:p>
          <a:p>
            <a:pPr eaLnBrk="1" hangingPunct="1"/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HASTALIK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  (Güçlü ememez)</a:t>
            </a:r>
          </a:p>
          <a:p>
            <a:pPr eaLnBrk="1" hangingPunct="1"/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ANOMALİ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  -KALP ANOMALİSİ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    (Kilo almada güçlük çeker)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  -NÖROLOJİK PROBLEMLER</a:t>
            </a:r>
          </a:p>
        </p:txBody>
      </p:sp>
    </p:spTree>
    <p:extLst>
      <p:ext uri="{BB962C8B-B14F-4D97-AF65-F5344CB8AC3E}">
        <p14:creationId xmlns:p14="http://schemas.microsoft.com/office/powerpoint/2010/main" val="9159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sz="4000" dirty="0">
                <a:latin typeface="+mn-lt"/>
              </a:rPr>
              <a:t>Daha Çok Süt Üretimi İçin Ne Yapılması Gerekir?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916832"/>
            <a:ext cx="7553325" cy="1224136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dirty="0"/>
              <a:t>Doğru Teknikle</a:t>
            </a:r>
          </a:p>
          <a:p>
            <a:pPr>
              <a:buFontTx/>
              <a:buNone/>
            </a:pPr>
            <a:r>
              <a:rPr lang="tr-TR" altLang="tr-TR" dirty="0"/>
              <a:t>Sık Sık EMZİRME    </a:t>
            </a:r>
            <a:r>
              <a:rPr lang="en-US" altLang="tr-TR" dirty="0"/>
              <a:t>=</a:t>
            </a:r>
            <a:r>
              <a:rPr lang="tr-TR" altLang="tr-TR" dirty="0"/>
              <a:t> DAHA ÇOK SÜT</a:t>
            </a:r>
            <a:endParaRPr lang="en-US" altLang="tr-TR" dirty="0"/>
          </a:p>
        </p:txBody>
      </p:sp>
      <p:pic>
        <p:nvPicPr>
          <p:cNvPr id="23556" name="Picture 4" descr="motherbabes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140968"/>
            <a:ext cx="3384550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97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tr-TR" dirty="0"/>
              <a:t>Soru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Anne, hangi güvenilir belirtilerle bebeğinin yeterli süt aldığını görebilir?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76" y="2590887"/>
            <a:ext cx="4729336" cy="38233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Azalmış süt üretiminin nedenleri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Bebeğin memeyi yeterince boşaltamaması</a:t>
            </a:r>
          </a:p>
          <a:p>
            <a:pPr lvl="1"/>
            <a:r>
              <a:rPr lang="tr-TR" dirty="0"/>
              <a:t>Yeterli sıklıkta emzirmeme</a:t>
            </a:r>
          </a:p>
          <a:p>
            <a:pPr lvl="1"/>
            <a:r>
              <a:rPr lang="tr-TR" dirty="0"/>
              <a:t>Her istediğinde emzirmek yerine , belli sürelerde emzirme</a:t>
            </a:r>
          </a:p>
          <a:p>
            <a:pPr lvl="1"/>
            <a:r>
              <a:rPr lang="tr-TR" dirty="0"/>
              <a:t>Bebeğin etkin emmemesi</a:t>
            </a:r>
          </a:p>
          <a:p>
            <a:pPr lvl="1"/>
            <a:r>
              <a:rPr lang="tr-TR" dirty="0"/>
              <a:t>Zayıf emme</a:t>
            </a:r>
          </a:p>
          <a:p>
            <a:pPr lvl="1"/>
            <a:r>
              <a:rPr lang="tr-TR" dirty="0"/>
              <a:t>Bebeğin memeye uygun yerleşmemesi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Yetersiz süt üretiminin nedenleri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Bebek emerken huzursuz olabilir ya da memeyi çekiştirebilir</a:t>
            </a:r>
          </a:p>
          <a:p>
            <a:pPr lvl="1"/>
            <a:r>
              <a:rPr lang="tr-TR" dirty="0"/>
              <a:t>Emzirme kısa süreli, acele ya da seyrek olabilir</a:t>
            </a:r>
          </a:p>
          <a:p>
            <a:pPr lvl="1"/>
            <a:r>
              <a:rPr lang="tr-TR" dirty="0"/>
              <a:t>Bebek memeden erken ayrıldığından, yeterince son süt alamamış olabilir</a:t>
            </a:r>
          </a:p>
          <a:p>
            <a:r>
              <a:rPr lang="tr-TR" dirty="0"/>
              <a:t>Bebek hasta ya da </a:t>
            </a:r>
            <a:r>
              <a:rPr lang="tr-TR" dirty="0" err="1"/>
              <a:t>preterm</a:t>
            </a:r>
            <a:r>
              <a:rPr lang="tr-TR" dirty="0"/>
              <a:t> olduğunda, gereken sütü alabilecek kadar güçlü ve uzun süre ememeyebilir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15102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2.</a:t>
            </a:r>
            <a:r>
              <a:rPr lang="tr-TR" dirty="0"/>
              <a:t>BEBEKLERİN OLAĞAN BÜYÜME Süreci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59055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Meryem, yeterli sütün belirtilerini dinlemişti. Ancak bebeğin kaç kilo olması gerektiğini merak ediyordu. Bir önceki bebeği iyi görünmesine karşın, yeterli kilo alamadığı söylenmişti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67544" y="502359"/>
            <a:ext cx="8229600" cy="1143000"/>
          </a:xfrm>
        </p:spPr>
        <p:txBody>
          <a:bodyPr/>
          <a:lstStyle/>
          <a:p>
            <a:r>
              <a:rPr lang="tr-TR" dirty="0"/>
              <a:t>Soru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i="1" dirty="0"/>
              <a:t>Bir bebek için olağan büyüme</a:t>
            </a:r>
            <a:r>
              <a:rPr lang="tr-TR" i="1" dirty="0">
                <a:solidFill>
                  <a:srgbClr val="C00000"/>
                </a:solidFill>
              </a:rPr>
              <a:t> süreci </a:t>
            </a:r>
            <a:r>
              <a:rPr lang="tr-TR" i="1" dirty="0"/>
              <a:t>nedir?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60161"/>
            <a:ext cx="5243686" cy="34916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Öğrenme hedefleri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“Yetersiz süt” tanımını açıklayabilmek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Olağan büyüme/tartı alımı kriterlerini sıralayabilmek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Süt üretiminin ve alımının nasıl arttırılması</a:t>
            </a:r>
            <a:r>
              <a:rPr lang="en-US" dirty="0"/>
              <a:t> </a:t>
            </a:r>
            <a:r>
              <a:rPr lang="tr-TR" dirty="0"/>
              <a:t>gerektiğini söyleyebilmek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“Yetersiz süt” durumunda anne/bebeğe yaklaşımı açıklayabilmek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Doğum sonrası kilo alımı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Uygun koşullarda, çoğu bebek doğumdan sonra hızla kilo almaya başlar. </a:t>
            </a:r>
          </a:p>
          <a:p>
            <a:r>
              <a:rPr lang="tr-TR" dirty="0"/>
              <a:t>Bu koşullar:</a:t>
            </a:r>
          </a:p>
          <a:p>
            <a:pPr lvl="1"/>
            <a:r>
              <a:rPr lang="tr-TR" dirty="0"/>
              <a:t>Yalnızca emzirme</a:t>
            </a:r>
          </a:p>
          <a:p>
            <a:pPr lvl="1"/>
            <a:r>
              <a:rPr lang="tr-TR" dirty="0"/>
              <a:t>Etkin emme</a:t>
            </a:r>
          </a:p>
          <a:p>
            <a:pPr lvl="1"/>
            <a:r>
              <a:rPr lang="tr-TR" dirty="0"/>
              <a:t>Meme tutuşunun iyi olması</a:t>
            </a:r>
          </a:p>
          <a:p>
            <a:pPr lvl="1"/>
            <a:r>
              <a:rPr lang="tr-TR" dirty="0"/>
              <a:t>Bebek her istediğinde emzirmektir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Doğum sonrası kilo alımı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Bazı bebekler doğumdan sonra kilo kaybeder</a:t>
            </a:r>
          </a:p>
          <a:p>
            <a:pPr lvl="1"/>
            <a:r>
              <a:rPr lang="tr-TR" dirty="0" err="1"/>
              <a:t>İntraruterin</a:t>
            </a:r>
            <a:r>
              <a:rPr lang="tr-TR" dirty="0"/>
              <a:t> dönemde depolanan sıvıların kaybına bağlıdır</a:t>
            </a:r>
          </a:p>
          <a:p>
            <a:pPr lvl="1"/>
            <a:r>
              <a:rPr lang="tr-TR" dirty="0"/>
              <a:t>İki hafta içinde kaybettiklerini geri almalıdır</a:t>
            </a:r>
          </a:p>
          <a:p>
            <a:r>
              <a:rPr lang="tr-TR" dirty="0"/>
              <a:t>Bebek en geç 5-6 ayda doğum ağırlığının iki katına, 1 yılda da üç katına çıkmalıdır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Büyümenin izlenmesi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Doğru olarak ve düzenli bir biçimde işaretlenmiş bir büyüme eğrisi, büyüme süreci hakkında iyi fikir verir</a:t>
            </a:r>
          </a:p>
          <a:p>
            <a:r>
              <a:rPr lang="tr-TR" dirty="0"/>
              <a:t>Normal büyümenin bir aralığı vardır, tek bir “doğru” büyüme eğrisi bulunmaz</a:t>
            </a:r>
          </a:p>
          <a:p>
            <a:r>
              <a:rPr lang="tr-TR" dirty="0"/>
              <a:t>Emzirme değerlendirmesi yapmak için kilo alımının bozulmasını beklemeyin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r>
              <a:rPr lang="tr-TR" dirty="0"/>
              <a:t>Süt üretimine 10 adımın katkısı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445224"/>
          </a:xfrm>
        </p:spPr>
        <p:txBody>
          <a:bodyPr>
            <a:noAutofit/>
          </a:bodyPr>
          <a:lstStyle/>
          <a:p>
            <a:r>
              <a:rPr lang="tr-TR" sz="2200" dirty="0"/>
              <a:t>Emzirmenin öneminin ve emzirmeye ilişkin temel bilgilerin gebelikte verilmesi (Adım 3)</a:t>
            </a:r>
          </a:p>
          <a:p>
            <a:r>
              <a:rPr lang="tr-TR" sz="2200" dirty="0"/>
              <a:t>Doğum sonrası tensel temasın sağlanması (Adım 4)</a:t>
            </a:r>
          </a:p>
          <a:p>
            <a:r>
              <a:rPr lang="tr-TR" sz="2200" dirty="0"/>
              <a:t>Doğumdan hemen sonra bebeğin memeye tutulması (Adım 4)</a:t>
            </a:r>
          </a:p>
          <a:p>
            <a:r>
              <a:rPr lang="tr-TR" sz="2200" dirty="0"/>
              <a:t>Bebeğin meme tutuşunun iyi olması için gereken yardımın yapılması (Adım 5)</a:t>
            </a:r>
          </a:p>
          <a:p>
            <a:r>
              <a:rPr lang="tr-TR" sz="2200" dirty="0"/>
              <a:t>Bebeğin yalnızca emzirilmesi: su, diğer sıvılar ya da diğer besinlerin verilmemesi (Adım 6)</a:t>
            </a:r>
          </a:p>
          <a:p>
            <a:r>
              <a:rPr lang="tr-TR" sz="2200" dirty="0"/>
              <a:t>Bebeğin annenin yakınında tutularak beslenmeyle ilgili belirtilerin gözden kaçırılmaması (Adım 7)</a:t>
            </a:r>
          </a:p>
          <a:p>
            <a:r>
              <a:rPr lang="tr-TR" sz="2200" dirty="0"/>
              <a:t>Bebeğin istediği sıklıkta ve süreyle emzirilmesi (Adım 8)</a:t>
            </a:r>
          </a:p>
          <a:p>
            <a:r>
              <a:rPr lang="tr-TR" sz="2200" dirty="0"/>
              <a:t>Biberon ve emzik kullanımının engellenmesi (Adım 9)</a:t>
            </a:r>
          </a:p>
          <a:p>
            <a:r>
              <a:rPr lang="tr-TR" sz="2200" dirty="0"/>
              <a:t>Anneye sürekli destek sağlanması ve annenin bu desteğin varlığından haberdar edilmesi (Adım 10)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611560" y="894116"/>
            <a:ext cx="7772400" cy="144016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3. </a:t>
            </a:r>
            <a:r>
              <a:rPr lang="tr-TR" sz="3600" dirty="0"/>
              <a:t>SÜT ALIMINI VE ÜRETİMİNİ ARTTIRMAK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06" y="2345570"/>
            <a:ext cx="4158108" cy="41581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05379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/>
              <a:t>Anneye Yaklaşım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48379"/>
            <a:ext cx="8229600" cy="4776965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Anneyi dinleyin ve konuyla ilgili sorular sorun</a:t>
            </a:r>
          </a:p>
          <a:p>
            <a:r>
              <a:rPr lang="tr-TR" dirty="0"/>
              <a:t>Bebeği değerlendirin ve varsa büyüme çizelgesine bakın</a:t>
            </a:r>
          </a:p>
          <a:p>
            <a:r>
              <a:rPr lang="tr-TR" dirty="0"/>
              <a:t>Emzirme değerlendirmesi yapın</a:t>
            </a:r>
          </a:p>
          <a:p>
            <a:r>
              <a:rPr lang="tr-TR" dirty="0"/>
              <a:t>Anneye bulgularınızı anlatın</a:t>
            </a:r>
          </a:p>
          <a:p>
            <a:pPr lvl="1"/>
            <a:r>
              <a:rPr lang="tr-TR" dirty="0"/>
              <a:t>Olumlu sözcükler kullanın</a:t>
            </a:r>
          </a:p>
          <a:p>
            <a:pPr lvl="1"/>
            <a:r>
              <a:rPr lang="tr-TR" dirty="0"/>
              <a:t>Yargılama ya da eleştiriden kaçının</a:t>
            </a:r>
          </a:p>
          <a:p>
            <a:r>
              <a:rPr lang="tr-TR" dirty="0"/>
              <a:t>Uygun dille konuya ilişkin bilgi verin</a:t>
            </a:r>
          </a:p>
          <a:p>
            <a:r>
              <a:rPr lang="tr-TR" dirty="0"/>
              <a:t>Durumu iyileştirecek önerilerde bulunun ve önerilerin anne için uygunluğunu sorun</a:t>
            </a:r>
          </a:p>
          <a:p>
            <a:r>
              <a:rPr lang="tr-TR" dirty="0"/>
              <a:t>Annenin özgüvenini geliştirin</a:t>
            </a:r>
          </a:p>
          <a:p>
            <a:r>
              <a:rPr lang="tr-TR" dirty="0"/>
              <a:t>Emzirme ve bebek bakımı konusunda destek bulmasına yardım edin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Süt alımının ve üretiminin arttırılması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39518"/>
          </a:xfrm>
        </p:spPr>
        <p:txBody>
          <a:bodyPr>
            <a:normAutofit fontScale="85000" lnSpcReduction="20000"/>
          </a:bodyPr>
          <a:lstStyle/>
          <a:p>
            <a:r>
              <a:rPr lang="tr-TR" u="sng" dirty="0"/>
              <a:t>Yetersiz süt alımının nedenini belirleyip çözmeye çalışın</a:t>
            </a:r>
          </a:p>
          <a:p>
            <a:pPr lvl="1"/>
            <a:r>
              <a:rPr lang="tr-TR" dirty="0"/>
              <a:t>Bebeğin memeye doğru yerleşmesi için anneye eğitim ve destek sağlayın</a:t>
            </a:r>
          </a:p>
          <a:p>
            <a:pPr lvl="1"/>
            <a:r>
              <a:rPr lang="tr-TR" dirty="0"/>
              <a:t>Annenin bebeği daha sık beslemesinin yollarını bulmaya çalışın</a:t>
            </a:r>
          </a:p>
          <a:p>
            <a:r>
              <a:rPr lang="tr-TR" u="sng" dirty="0"/>
              <a:t>Beslenmeyle ilgili ipuçlarını anneye öğretin,</a:t>
            </a:r>
          </a:p>
          <a:p>
            <a:pPr lvl="1"/>
            <a:r>
              <a:rPr lang="tr-TR" dirty="0"/>
              <a:t>Bir memeden diğerine geçiş için saat yerine daha gerçekçi ölçütler kullanmış olur</a:t>
            </a:r>
          </a:p>
          <a:p>
            <a:r>
              <a:rPr lang="tr-TR" dirty="0"/>
              <a:t>Tensel temas ve bebeği yakınlarda tutmayı teşvik edin</a:t>
            </a:r>
          </a:p>
          <a:p>
            <a:r>
              <a:rPr lang="tr-TR" dirty="0"/>
              <a:t>Emzik ve plastik meme ucu gibi uygulamaları engelleyin</a:t>
            </a:r>
          </a:p>
          <a:p>
            <a:r>
              <a:rPr lang="tr-TR" dirty="0"/>
              <a:t>Bebek huzursuzsa rahatlatmak için memeye tutmayı önerin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Yapay besin kullanımının önlenmesi/azaltılması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tr-TR" dirty="0"/>
              <a:t>Süt üretimi çok azsa, üretim artıncaya kadar bir destek gerekebilir.</a:t>
            </a:r>
          </a:p>
          <a:p>
            <a:r>
              <a:rPr lang="tr-TR" dirty="0"/>
              <a:t>Ancak emme ritmini bozmamak için verilecek destek besin biberonla verilmemelidir.</a:t>
            </a:r>
          </a:p>
          <a:p>
            <a:r>
              <a:rPr lang="tr-TR" dirty="0"/>
              <a:t>Desteğin biberon kullanmadan nasıl verileceği ilerleyen bölümlerde anlatılacaktır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Süt üretiminin arttırılması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Süt üretimini arttırmak için memelerin uyarılması, sütün de memeden sık sık boşaltılması gereklidir</a:t>
            </a:r>
          </a:p>
          <a:p>
            <a:r>
              <a:rPr lang="tr-TR" dirty="0"/>
              <a:t>Emzirme aralarında sütü sağıp bunu kapla ya da emzirme ekleyicisi ile bebeğe verin</a:t>
            </a:r>
          </a:p>
          <a:p>
            <a:pPr lvl="1"/>
            <a:r>
              <a:rPr lang="tr-TR" dirty="0"/>
              <a:t>Bebeğin emmesi  zayıf ya da emmeye isteksizse özellikle önemlidir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Diğer önlemlere ek olarak yapılabilecekler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Emzirme sırasında süt akışını arttırmak için nazikçe masaj yapılmalı</a:t>
            </a:r>
          </a:p>
          <a:p>
            <a:r>
              <a:rPr lang="tr-TR" dirty="0"/>
              <a:t>Anneyi dinlendirmek adına aileyle konuşarak bebeğin bakımını nasıl sağlayabileceklerini anlamaya çalışın</a:t>
            </a:r>
          </a:p>
          <a:p>
            <a:r>
              <a:rPr lang="tr-TR" dirty="0"/>
              <a:t>Emzirme sırasında alınmaları sakıncalı değilse, süt üretimini arttırdığına inanılan yiyecek, içecek ya da yerel bitkileri kullanabilirsiniz.</a:t>
            </a:r>
          </a:p>
          <a:p>
            <a:pPr lvl="1"/>
            <a:r>
              <a:rPr lang="tr-TR" dirty="0"/>
              <a:t>Bunlar annenin güvenini arttırabilir ya da beslenmesini destekleyebilir</a:t>
            </a:r>
          </a:p>
          <a:p>
            <a:r>
              <a:rPr lang="tr-TR" b="1" dirty="0"/>
              <a:t>Süt üretimini arttırmak için özel besin ya da ilaçların kullanımı doğru pozisyonla sık sık emzirmenin  yerini almaz.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4988" y="980728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“</a:t>
            </a:r>
            <a:r>
              <a:rPr lang="tr-TR" cap="none" dirty="0"/>
              <a:t>YETERSİZ</a:t>
            </a:r>
            <a:r>
              <a:rPr lang="tr-TR" b="1" cap="none" dirty="0"/>
              <a:t> </a:t>
            </a:r>
            <a:r>
              <a:rPr lang="tr-TR" b="1" dirty="0"/>
              <a:t>süt” İle </a:t>
            </a:r>
            <a:r>
              <a:rPr lang="tr-TR" b="1" dirty="0" err="1"/>
              <a:t>İlgİlİ</a:t>
            </a:r>
            <a:r>
              <a:rPr lang="tr-TR" b="1" dirty="0"/>
              <a:t> OLUŞAN </a:t>
            </a:r>
            <a:r>
              <a:rPr lang="tr-TR" b="1" dirty="0" err="1"/>
              <a:t>kaygIlar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16264"/>
            <a:ext cx="3252928" cy="40661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İzlem sıklığı ve süresi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Bebeğin izlem sıklığı, durumun ciddiyetine göre değişir.</a:t>
            </a:r>
          </a:p>
          <a:p>
            <a:r>
              <a:rPr lang="tr-TR" dirty="0"/>
              <a:t>Sütün yettiğinden emin olmak için, yapay besin kesildikten sonra birkaç hafta daha bebeğin izlenmesi devam etmelidir.</a:t>
            </a:r>
          </a:p>
          <a:p>
            <a:pPr lvl="1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854968"/>
          </a:xfrm>
        </p:spPr>
        <p:txBody>
          <a:bodyPr/>
          <a:lstStyle/>
          <a:p>
            <a:r>
              <a:rPr lang="tr-TR" dirty="0"/>
              <a:t>İzlemde yapılacaklar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115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İzlem yalnızca bebeği tartmaktan ibaret değildir. Gelişmeleri gözlemleyip anneye söylemelisiniz.</a:t>
            </a:r>
          </a:p>
          <a:p>
            <a:pPr lvl="1" algn="just"/>
            <a:r>
              <a:rPr lang="tr-TR" dirty="0"/>
              <a:t>Artmış uyanıklık, daha güçlü emme, daha çok işeme ve dışkılama ve memelerdeki dolgunluk ve süt sızması</a:t>
            </a:r>
          </a:p>
          <a:p>
            <a:pPr algn="just"/>
            <a:r>
              <a:rPr lang="tr-TR" dirty="0"/>
              <a:t>Anne ve bebeğini izleyerek süt üretimi/emzirmedeki gelişmeyi gözlemleyin</a:t>
            </a:r>
          </a:p>
          <a:p>
            <a:pPr algn="just"/>
            <a:r>
              <a:rPr lang="tr-TR" dirty="0"/>
              <a:t>İzlemde anneyle görüşüp değişikliklerin etkisini de öğrenebilirsiniz.</a:t>
            </a:r>
          </a:p>
          <a:p>
            <a:pPr lvl="1" algn="just"/>
            <a:r>
              <a:rPr lang="tr-TR" dirty="0"/>
              <a:t>Güvenini tazeleyip, iyi yaptıkları konusunda cesaretini  arttırabilirsiniz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tr-TR" dirty="0"/>
              <a:t>“Yetersiz süt” durumunda yaklaşım- Olgu çalışması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115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/>
              <a:t>Olgu</a:t>
            </a:r>
          </a:p>
          <a:p>
            <a:pPr marL="0" indent="0">
              <a:buNone/>
            </a:pPr>
            <a:r>
              <a:rPr lang="tr-TR" dirty="0"/>
              <a:t>Ayşe iki hafta önce hastanede gerçekleşen doğumla sağlıklı bir kız bebek annesi olmuştu. Bugün kayınvalidesi ile birlikte bebeği “sürekli uyuduğu” yakınması ile hastaneye getirmişlerdi. Bütün hafta boyunca da 3 kez kakasını yapmıştı. Ebe bebeği tartmış ve doğum kilosuna göre %12 kayıp bulmuştu.</a:t>
            </a:r>
          </a:p>
          <a:p>
            <a:pPr marL="0" indent="0">
              <a:buNone/>
            </a:pPr>
            <a:r>
              <a:rPr lang="tr-TR" dirty="0"/>
              <a:t>Ebe, iyi iletişim becerilerini kullanarak geçen haftayla ilgili bilgileri edinir:</a:t>
            </a:r>
          </a:p>
          <a:p>
            <a:r>
              <a:rPr lang="tr-TR" dirty="0"/>
              <a:t>Ayşe  ve bebeği, doğumdan sonra ikinci gün taburcu olmuşlardı.</a:t>
            </a:r>
          </a:p>
          <a:p>
            <a:r>
              <a:rPr lang="tr-TR" dirty="0"/>
              <a:t>Ayşe doğum sonrası hastanede yatarken emzirmeyle ilgili çok az bilgi verilmişti.</a:t>
            </a:r>
          </a:p>
          <a:p>
            <a:r>
              <a:rPr lang="tr-TR" dirty="0"/>
              <a:t>Ayşe, bebeğin emmeyi reddettiğini düşünüyor.</a:t>
            </a:r>
          </a:p>
          <a:p>
            <a:r>
              <a:rPr lang="tr-TR" dirty="0"/>
              <a:t>Kaynanası bir gün önce bebeğe günde iki kez birer biberon ballı çay vermeye başlamıştı.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773833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tr-TR" dirty="0"/>
              <a:t>Ebenin sorması/bakması gerekenler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47564" y="1772816"/>
            <a:ext cx="8444915" cy="4553616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Doğumdan sonraki ilk iki günle ilgili bir şeyler anlatabilir misin?</a:t>
            </a:r>
          </a:p>
          <a:p>
            <a:r>
              <a:rPr lang="tr-TR" dirty="0"/>
              <a:t>Bebek ilk günlerde nasıl beslendi?</a:t>
            </a:r>
          </a:p>
          <a:p>
            <a:r>
              <a:rPr lang="tr-TR" dirty="0"/>
              <a:t>Bebeğin beslenmesinin nasıl gittiğini düşünüyorsun?</a:t>
            </a:r>
          </a:p>
          <a:p>
            <a:r>
              <a:rPr lang="tr-TR" dirty="0"/>
              <a:t>Bebek anne sütü dışında bir şeyler alıyor mu?</a:t>
            </a:r>
          </a:p>
          <a:p>
            <a:r>
              <a:rPr lang="tr-TR" dirty="0"/>
              <a:t>Ebe aynı zamanda emzirme değerlendirmesi yapar ve bebeğin gevşekçe tutulduğunu ve memeye erişmek için boynunu ileri uzatmak zorunda kaldığını fark eder.</a:t>
            </a:r>
          </a:p>
          <a:p>
            <a:r>
              <a:rPr lang="tr-TR" dirty="0"/>
              <a:t>Memenin çok küçük bir bölümü bebeğin ağzındadır ve çabucak ağzından kaçmaktadır.</a:t>
            </a:r>
          </a:p>
          <a:p>
            <a:r>
              <a:rPr lang="tr-TR" dirty="0"/>
              <a:t>Meme ağzından kaçınca sinirlenmekte, başını sağa sola çevirmekte, ağlamakta ve memeyi yeniden tutmakta zorlanmaktadır.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 soruları (ve olası yanıtları)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Bu durumda kullanabileceğiniz olumlu noktalar nelerdir?</a:t>
            </a:r>
          </a:p>
          <a:p>
            <a:pPr lvl="1"/>
            <a:r>
              <a:rPr lang="tr-TR" dirty="0"/>
              <a:t>Yardım arıyorlar, kaynana ilgili ve biberon yalnızca bir gün verilmiş</a:t>
            </a:r>
          </a:p>
          <a:p>
            <a:r>
              <a:rPr lang="tr-TR" dirty="0"/>
              <a:t>Bu ailenin bilmesi gereken üç ana konu nedir?</a:t>
            </a:r>
          </a:p>
          <a:p>
            <a:pPr lvl="1"/>
            <a:r>
              <a:rPr lang="tr-TR" dirty="0"/>
              <a:t>Etkili emzirme için pozisyon ve meme tutuşu sağlayarak.</a:t>
            </a:r>
          </a:p>
          <a:p>
            <a:pPr lvl="1"/>
            <a:r>
              <a:rPr lang="tr-TR" dirty="0"/>
              <a:t>Sık emzirme (bebek her istediğinde), gerekirse bebeği uyandırarak.</a:t>
            </a:r>
          </a:p>
          <a:p>
            <a:pPr lvl="1"/>
            <a:r>
              <a:rPr lang="tr-TR" dirty="0"/>
              <a:t>Biberon kullanarak su (ya da bitki çayı) verilmesini engelleyerek. Eğer gerekiyorsa sütü sağıp kapla vermeyi öğreterek.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önemli bilgiler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Olanak buldukça tensel temas uygulanmalı (Emzirme kampı) </a:t>
            </a:r>
          </a:p>
          <a:p>
            <a:pPr lvl="1"/>
            <a:r>
              <a:rPr lang="tr-TR" dirty="0"/>
              <a:t>Anne bebek bağlanmasına ve dolayısı ile </a:t>
            </a:r>
            <a:r>
              <a:rPr lang="tr-TR" dirty="0" err="1"/>
              <a:t>prolaktin</a:t>
            </a:r>
            <a:r>
              <a:rPr lang="tr-TR" dirty="0"/>
              <a:t>, </a:t>
            </a:r>
            <a:r>
              <a:rPr lang="tr-TR" dirty="0" err="1"/>
              <a:t>oksitosin</a:t>
            </a:r>
            <a:r>
              <a:rPr lang="tr-TR" dirty="0"/>
              <a:t> salınımının artmasına olanak sağlar.</a:t>
            </a:r>
          </a:p>
          <a:p>
            <a:r>
              <a:rPr lang="tr-TR" dirty="0"/>
              <a:t>Bebeğin diğer memeye geçmeden başladığı memeyi tam olarak bitirmesi sağlanmalı</a:t>
            </a:r>
          </a:p>
          <a:p>
            <a:r>
              <a:rPr lang="tr-TR" dirty="0"/>
              <a:t>Süt üretiminin artması için aralıklarla sütün boşaltılması</a:t>
            </a:r>
          </a:p>
          <a:p>
            <a:r>
              <a:rPr lang="tr-TR" dirty="0"/>
              <a:t>Yeterli süt belirtilerinin bilinmesi</a:t>
            </a:r>
          </a:p>
          <a:p>
            <a:r>
              <a:rPr lang="tr-TR" dirty="0"/>
              <a:t>İzlem</a:t>
            </a:r>
          </a:p>
          <a:p>
            <a:pPr lvl="1"/>
            <a:r>
              <a:rPr lang="tr-TR" dirty="0"/>
              <a:t>1-2 gün içinde</a:t>
            </a:r>
          </a:p>
          <a:p>
            <a:pPr lvl="1"/>
            <a:r>
              <a:rPr lang="tr-TR" dirty="0"/>
              <a:t>Beslenme ve kilo alımına bakmak için</a:t>
            </a:r>
          </a:p>
          <a:p>
            <a:pPr lvl="1"/>
            <a:r>
              <a:rPr lang="tr-TR" dirty="0"/>
              <a:t>Beslenme ve kilo alımı toparlayıncaya kadar sürdürülmeli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801" y="670969"/>
            <a:ext cx="8229600" cy="1143000"/>
          </a:xfrm>
        </p:spPr>
        <p:txBody>
          <a:bodyPr/>
          <a:lstStyle/>
          <a:p>
            <a:r>
              <a:rPr lang="tr-TR" dirty="0"/>
              <a:t>TTT (3 T KURAMI)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TENSEL  TEMAS</a:t>
            </a:r>
          </a:p>
          <a:p>
            <a:r>
              <a:rPr lang="tr-TR" dirty="0"/>
              <a:t>TUTUŞ</a:t>
            </a:r>
          </a:p>
          <a:p>
            <a:r>
              <a:rPr lang="tr-TR" dirty="0"/>
              <a:t>TAM EMZİRME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07C-D8D4-4BD8-9F38-C52A9F7EDD22}" type="slidenum">
              <a:rPr lang="tr-TR" altLang="tr-TR" smtClean="0"/>
              <a:pPr/>
              <a:t>36</a:t>
            </a:fld>
            <a:endParaRPr lang="tr-TR" alt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4126089957"/>
              </p:ext>
            </p:extLst>
          </p:nvPr>
        </p:nvGraphicFramePr>
        <p:xfrm>
          <a:off x="2051720" y="1397000"/>
          <a:ext cx="7306816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0474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5736" y="5578475"/>
            <a:ext cx="8229600" cy="1143000"/>
          </a:xfrm>
        </p:spPr>
        <p:txBody>
          <a:bodyPr/>
          <a:lstStyle/>
          <a:p>
            <a:r>
              <a:rPr lang="tr-TR" sz="6000" b="1" dirty="0"/>
              <a:t>TEŞEKKÜRLER…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29398"/>
            <a:ext cx="5669611" cy="461426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- </a:t>
            </a:r>
            <a:r>
              <a:rPr lang="tr-TR" dirty="0"/>
              <a:t>Slayt 9/1: Hemşire ile konuşan anneler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279235"/>
            <a:ext cx="4038600" cy="31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43951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Meryem önceki bebeği için yeterli sütünün olmadığını düşündüğünden erken haftalarda tamamlayıcı besinlere başlamıştı. </a:t>
            </a:r>
          </a:p>
          <a:p>
            <a:r>
              <a:rPr lang="tr-TR" dirty="0"/>
              <a:t>Gebeliği sırasında yalnızca emzirmenin bebeği için önemli olduğunu duymuştu.</a:t>
            </a:r>
          </a:p>
          <a:p>
            <a:r>
              <a:rPr lang="tr-TR" dirty="0"/>
              <a:t>Meryem emzirmenin öneminin farkındaydı, ancak başka hiçbir şey vermeden yalnızca anne sütü verebileceğinden emin değildi.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dirty="0"/>
              <a:t>Bebeğin iyi büyümesine karşın, hangi belirtiler nedeniyle anneler sütlerinin yetmediğini düşünebilirler?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2696"/>
            <a:ext cx="7772400" cy="1152128"/>
          </a:xfrm>
          <a:noFill/>
        </p:spPr>
        <p:txBody>
          <a:bodyPr/>
          <a:lstStyle/>
          <a:p>
            <a:pPr algn="ctr" eaLnBrk="1" hangingPunct="1"/>
            <a:r>
              <a:rPr lang="tr-TR" altLang="tr-TR" sz="4000" b="1" dirty="0">
                <a:latin typeface="Calibri" panose="020F0502020204030204" pitchFamily="34" charset="0"/>
              </a:rPr>
              <a:t>YETERSİZ SÜT BELİRTİLERİ</a:t>
            </a:r>
            <a:br>
              <a:rPr lang="tr-TR" altLang="tr-TR" b="1" dirty="0">
                <a:latin typeface="Calibri" panose="020F0502020204030204" pitchFamily="34" charset="0"/>
              </a:rPr>
            </a:br>
            <a:r>
              <a:rPr lang="tr-TR" altLang="tr-TR" sz="3200" dirty="0">
                <a:solidFill>
                  <a:schemeClr val="tx1"/>
                </a:solidFill>
              </a:rPr>
              <a:t>(GÜVENİLİR)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25185" cy="47083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YETERSİZ TARTI ALIMI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>
                <a:latin typeface="Calibri" panose="020F0502020204030204" pitchFamily="34" charset="0"/>
              </a:rPr>
              <a:t>  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(Bir ayda  500 gramdan az, ikinci haftanın sonunda doğum tartısından az)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ÇOK AZ MİKTARDA, KONSANTRE İDRAR ÇIKARMASI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>
                <a:latin typeface="Calibri" panose="020F0502020204030204" pitchFamily="34" charset="0"/>
              </a:rPr>
              <a:t>  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(Günde altıdan az, Sarı ve keskin kokulu)</a:t>
            </a:r>
          </a:p>
          <a:p>
            <a:pPr lvl="1"/>
            <a:r>
              <a:rPr lang="tr-TR" dirty="0"/>
              <a:t>Eğer emzirme yanında su da veriliyorsa, idrar çıkışı normal olacak, ancak bebek kilo alamayacaktır</a:t>
            </a:r>
          </a:p>
          <a:p>
            <a:pPr lvl="1"/>
            <a:r>
              <a:rPr lang="tr-TR" dirty="0"/>
              <a:t>Dışkılama 24 saatlik sürede 3-8 kez gerçekleşir, 1. aydan sonra sıklık azalır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4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19200"/>
          </a:xfrm>
        </p:spPr>
        <p:txBody>
          <a:bodyPr/>
          <a:lstStyle/>
          <a:p>
            <a:pPr algn="ctr" eaLnBrk="1" hangingPunct="1"/>
            <a:r>
              <a:rPr lang="tr-TR" altLang="tr-TR" sz="4000" b="1" dirty="0">
                <a:latin typeface="Calibri" panose="020F0502020204030204" pitchFamily="34" charset="0"/>
              </a:rPr>
              <a:t>YETERSİZ SÜT BELİRTİLERİ</a:t>
            </a:r>
            <a:br>
              <a:rPr lang="tr-TR" altLang="tr-TR" sz="3200" b="1" dirty="0">
                <a:latin typeface="Calibri" panose="020F0502020204030204" pitchFamily="34" charset="0"/>
              </a:rPr>
            </a:br>
            <a:r>
              <a:rPr lang="tr-TR" altLang="tr-T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(OLASI)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366894" cy="4968552"/>
          </a:xfrm>
        </p:spPr>
        <p:txBody>
          <a:bodyPr/>
          <a:lstStyle/>
          <a:p>
            <a:pPr eaLnBrk="1" hangingPunct="1"/>
            <a:endParaRPr lang="tr-TR" altLang="tr-TR" sz="25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</a:rPr>
              <a:t>Emzirmeden sonra tatmin olmuyorsa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</a:rPr>
              <a:t>Bebek sık sık ağlıyorsa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</a:rPr>
              <a:t>Çok sık meme emiyorsa 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</a:rPr>
              <a:t>Çok uzun süre emiyorsa</a:t>
            </a:r>
          </a:p>
          <a:p>
            <a:pPr eaLnBrk="1" hangingPunct="1"/>
            <a:r>
              <a:rPr lang="tr-TR" altLang="tr-TR" sz="2800" dirty="0">
                <a:latin typeface="Calibri" panose="020F0502020204030204" pitchFamily="34" charset="0"/>
              </a:rPr>
              <a:t>Bebek emmeyi reddediyorsa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696"/>
            <a:ext cx="7772400" cy="1440160"/>
          </a:xfrm>
        </p:spPr>
        <p:txBody>
          <a:bodyPr/>
          <a:lstStyle/>
          <a:p>
            <a:pPr algn="ctr" eaLnBrk="1" hangingPunct="1"/>
            <a:r>
              <a:rPr lang="tr-TR" altLang="tr-TR" sz="4000" b="1" dirty="0">
                <a:latin typeface="Calibri" panose="020F0502020204030204" pitchFamily="34" charset="0"/>
              </a:rPr>
              <a:t>YETERSİZ SÜT BELİRTİLERİ</a:t>
            </a:r>
            <a:br>
              <a:rPr lang="tr-TR" altLang="tr-TR" sz="3200" b="1" dirty="0">
                <a:latin typeface="Calibri" panose="020F0502020204030204" pitchFamily="34" charset="0"/>
              </a:rPr>
            </a:br>
            <a:r>
              <a:rPr lang="tr-TR" altLang="tr-T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(OLASI)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481" y="2132856"/>
            <a:ext cx="8519864" cy="2074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 dirty="0">
                <a:latin typeface="Calibri" panose="020F0502020204030204" pitchFamily="34" charset="0"/>
              </a:rPr>
              <a:t>Bebek sert ya da yeşil dışkı yapıyorsa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>
                <a:latin typeface="Calibri" panose="020F0502020204030204" pitchFamily="34" charset="0"/>
              </a:rPr>
              <a:t>Bebek az sayıda, küçük miktarlarda dışkı yapıyorsa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>
                <a:latin typeface="Calibri" panose="020F0502020204030204" pitchFamily="34" charset="0"/>
              </a:rPr>
              <a:t>Memeler  büyümemişse (hamilelikte)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>
                <a:latin typeface="Calibri" panose="020F0502020204030204" pitchFamily="34" charset="0"/>
              </a:rPr>
              <a:t>Süt gelmiyorsa (doğumdan hemen sonra)</a:t>
            </a:r>
          </a:p>
        </p:txBody>
      </p:sp>
    </p:spTree>
    <p:extLst>
      <p:ext uri="{BB962C8B-B14F-4D97-AF65-F5344CB8AC3E}">
        <p14:creationId xmlns:p14="http://schemas.microsoft.com/office/powerpoint/2010/main" val="21161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688"/>
            <a:ext cx="8229600" cy="974750"/>
          </a:xfrm>
        </p:spPr>
        <p:txBody>
          <a:bodyPr/>
          <a:lstStyle/>
          <a:p>
            <a:pPr algn="ctr" eaLnBrk="1" hangingPunct="1"/>
            <a:r>
              <a:rPr lang="tr-TR" altLang="tr-TR" sz="3200" b="1" dirty="0">
                <a:latin typeface="Calibri" panose="020F0502020204030204" pitchFamily="34" charset="0"/>
              </a:rPr>
              <a:t>BEBEĞİN YETERLİ ANNE SÜTÜ ALAMAMASININ NEDENLERİ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95438"/>
            <a:ext cx="5677793" cy="4881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b="1" dirty="0">
                <a:latin typeface="Comic Sans MS" panose="030F0702030302020204" pitchFamily="66" charset="0"/>
              </a:rPr>
              <a:t> </a:t>
            </a:r>
            <a:r>
              <a:rPr lang="tr-TR" altLang="tr-TR" sz="2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EMZİRME İLE İLGİLİ FAKTÖRLER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>
                <a:latin typeface="Calibri" panose="020F0502020204030204" pitchFamily="34" charset="0"/>
              </a:rPr>
              <a:t>Geç başlama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>
                <a:latin typeface="Calibri" panose="020F0502020204030204" pitchFamily="34" charset="0"/>
              </a:rPr>
              <a:t>Sık emzirmeme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>
                <a:latin typeface="Calibri" panose="020F0502020204030204" pitchFamily="34" charset="0"/>
              </a:rPr>
              <a:t>Gece emzirmeme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>
                <a:latin typeface="Calibri" panose="020F0502020204030204" pitchFamily="34" charset="0"/>
              </a:rPr>
              <a:t>Kısa emzirme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>
                <a:latin typeface="Calibri" panose="020F0502020204030204" pitchFamily="34" charset="0"/>
              </a:rPr>
              <a:t>Memeye kötü yerleşme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>
                <a:latin typeface="Calibri" panose="020F0502020204030204" pitchFamily="34" charset="0"/>
              </a:rPr>
              <a:t>Biberon, Yalancı emzik verme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>
                <a:latin typeface="Calibri" panose="020F0502020204030204" pitchFamily="34" charset="0"/>
              </a:rPr>
              <a:t>Ek besinler verme</a:t>
            </a:r>
          </a:p>
          <a:p>
            <a:pPr eaLnBrk="1" hangingPunct="1">
              <a:lnSpc>
                <a:spcPct val="90000"/>
              </a:lnSpc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  <p:pic>
        <p:nvPicPr>
          <p:cNvPr id="12292" name="Picture 4" descr="BEBEK ICIN EN IYI BESIN ANNE SÜTÜDÜR 050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214563"/>
            <a:ext cx="26431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544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anchor="ctr">
        <a:spAutoFit/>
      </a:bodyPr>
      <a:lstStyle>
        <a:defPPr algn="ctr" eaLnBrk="0" hangingPunct="0">
          <a:defRPr sz="3200" b="1"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anchor="ctr">
        <a:spAutoFit/>
      </a:bodyPr>
      <a:lstStyle>
        <a:defPPr algn="ctr" eaLnBrk="0" hangingPunct="0">
          <a:defRPr sz="3200" b="1" dirty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1492</Words>
  <Application>Microsoft Office PowerPoint</Application>
  <PresentationFormat>Ekran Gösterisi (4:3)</PresentationFormat>
  <Paragraphs>256</Paragraphs>
  <Slides>37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Arial</vt:lpstr>
      <vt:lpstr>Calibri</vt:lpstr>
      <vt:lpstr>Comic Sans MS</vt:lpstr>
      <vt:lpstr>Times New Roman</vt:lpstr>
      <vt:lpstr>Wingdings</vt:lpstr>
      <vt:lpstr>2_Ofis Teması</vt:lpstr>
      <vt:lpstr>1_Ofis Teması</vt:lpstr>
      <vt:lpstr>PowerPoint Sunusu</vt:lpstr>
      <vt:lpstr>Öğrenme hedefleri</vt:lpstr>
      <vt:lpstr>“YETERSİZ süt” İle İlgİlİ OLUŞAN kaygIlar</vt:lpstr>
      <vt:lpstr>- Slayt 9/1: Hemşire ile konuşan anneler</vt:lpstr>
      <vt:lpstr>Soru</vt:lpstr>
      <vt:lpstr>YETERSİZ SÜT BELİRTİLERİ (GÜVENİLİR)</vt:lpstr>
      <vt:lpstr>YETERSİZ SÜT BELİRTİLERİ (OLASI)</vt:lpstr>
      <vt:lpstr>YETERSİZ SÜT BELİRTİLERİ (OLASI)</vt:lpstr>
      <vt:lpstr>BEBEĞİN YETERLİ ANNE SÜTÜ ALAMAMASININ NEDENLERİ</vt:lpstr>
      <vt:lpstr>BEBEĞİN YETERLİ ANNE SÜTÜ ALAMAMASININ NEDENLERİ</vt:lpstr>
      <vt:lpstr>BEBEĞİN YETERLİ ANNE SÜTÜ ALAMAMASININ NEDENLERİ</vt:lpstr>
      <vt:lpstr>BEBEĞİN YETERLİ ANNE SÜTÜ ALAMAMASININ NEDENLERİ</vt:lpstr>
      <vt:lpstr>Daha Çok Süt Üretimi İçin Ne Yapılması Gerekir?</vt:lpstr>
      <vt:lpstr>Soru</vt:lpstr>
      <vt:lpstr>Azalmış süt üretiminin nedenleri</vt:lpstr>
      <vt:lpstr>Yetersiz süt üretiminin nedenleri</vt:lpstr>
      <vt:lpstr>2.BEBEKLERİN OLAĞAN BÜYÜME Süreci</vt:lpstr>
      <vt:lpstr>PowerPoint Sunusu</vt:lpstr>
      <vt:lpstr>Soru</vt:lpstr>
      <vt:lpstr>Doğum sonrası kilo alımı</vt:lpstr>
      <vt:lpstr>Doğum sonrası kilo alımı</vt:lpstr>
      <vt:lpstr>Büyümenin izlenmesi</vt:lpstr>
      <vt:lpstr>Süt üretimine 10 adımın katkısı</vt:lpstr>
      <vt:lpstr>3. SÜT ALIMINI VE ÜRETİMİNİ ARTTIRMAK</vt:lpstr>
      <vt:lpstr>Anneye Yaklaşım</vt:lpstr>
      <vt:lpstr>Süt alımının ve üretiminin arttırılması</vt:lpstr>
      <vt:lpstr>Yapay besin kullanımının önlenmesi/azaltılması</vt:lpstr>
      <vt:lpstr>Süt üretiminin arttırılması</vt:lpstr>
      <vt:lpstr>Diğer önlemlere ek olarak yapılabilecekler</vt:lpstr>
      <vt:lpstr>İzlem sıklığı ve süresi</vt:lpstr>
      <vt:lpstr>İzlemde yapılacaklar</vt:lpstr>
      <vt:lpstr>“Yetersiz süt” durumunda yaklaşım- Olgu çalışması</vt:lpstr>
      <vt:lpstr>Ebenin sorması/bakması gerekenler</vt:lpstr>
      <vt:lpstr>Tartışma soruları (ve olası yanıtları)</vt:lpstr>
      <vt:lpstr>Diğer önemli bilgiler</vt:lpstr>
      <vt:lpstr>TTT (3 T KURAMI)</vt:lpstr>
      <vt:lpstr>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9</dc:title>
  <dc:creator>tanju</dc:creator>
  <cp:lastModifiedBy>melek</cp:lastModifiedBy>
  <cp:revision>521</cp:revision>
  <dcterms:created xsi:type="dcterms:W3CDTF">2015-08-27T08:47:22Z</dcterms:created>
  <dcterms:modified xsi:type="dcterms:W3CDTF">2016-11-08T07:57:49Z</dcterms:modified>
</cp:coreProperties>
</file>