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63" r:id="rId2"/>
    <p:sldId id="264" r:id="rId3"/>
    <p:sldId id="266" r:id="rId4"/>
    <p:sldId id="267" r:id="rId5"/>
    <p:sldId id="268" r:id="rId6"/>
    <p:sldId id="269" r:id="rId7"/>
    <p:sldId id="271" r:id="rId8"/>
    <p:sldId id="273" r:id="rId9"/>
    <p:sldId id="278" r:id="rId10"/>
    <p:sldId id="319" r:id="rId11"/>
    <p:sldId id="320" r:id="rId12"/>
    <p:sldId id="321" r:id="rId13"/>
    <p:sldId id="282" r:id="rId14"/>
    <p:sldId id="286" r:id="rId15"/>
    <p:sldId id="287" r:id="rId16"/>
    <p:sldId id="316" r:id="rId17"/>
    <p:sldId id="317" r:id="rId18"/>
    <p:sldId id="318" r:id="rId19"/>
    <p:sldId id="288" r:id="rId20"/>
    <p:sldId id="289" r:id="rId21"/>
    <p:sldId id="291" r:id="rId22"/>
    <p:sldId id="292" r:id="rId23"/>
    <p:sldId id="296" r:id="rId24"/>
    <p:sldId id="297" r:id="rId25"/>
    <p:sldId id="298" r:id="rId26"/>
    <p:sldId id="299" r:id="rId27"/>
    <p:sldId id="307" r:id="rId28"/>
    <p:sldId id="261" r:id="rId29"/>
    <p:sldId id="259" r:id="rId30"/>
    <p:sldId id="312" r:id="rId31"/>
    <p:sldId id="308" r:id="rId32"/>
    <p:sldId id="311" r:id="rId33"/>
    <p:sldId id="314" r:id="rId34"/>
    <p:sldId id="310" r:id="rId35"/>
    <p:sldId id="323" r:id="rId36"/>
    <p:sldId id="324" r:id="rId37"/>
    <p:sldId id="322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771" autoAdjust="0"/>
  </p:normalViewPr>
  <p:slideViewPr>
    <p:cSldViewPr snapToGrid="0">
      <p:cViewPr>
        <p:scale>
          <a:sx n="64" d="100"/>
          <a:sy n="64" d="100"/>
        </p:scale>
        <p:origin x="-750" y="-654"/>
      </p:cViewPr>
      <p:guideLst>
        <p:guide orient="horz" pos="21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E2407-66BD-4273-81D9-93D7413FE0D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828FCF9-AAFE-4D86-A58A-D135BF423907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Prematüreler ve 2 aydan küçük bebeklerde ilaçların olumsuz etkileri daha çok görülür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B55154-7A9D-450F-AC01-E660CF32B710}" type="parTrans" cxnId="{030FE103-F538-42B1-B312-3DFA5D8369DE}">
      <dgm:prSet/>
      <dgm:spPr/>
      <dgm:t>
        <a:bodyPr/>
        <a:lstStyle/>
        <a:p>
          <a:endParaRPr lang="tr-TR"/>
        </a:p>
      </dgm:t>
    </dgm:pt>
    <dgm:pt modelId="{3B40AF85-8473-4AFA-875A-10F35019DB1B}" type="sibTrans" cxnId="{030FE103-F538-42B1-B312-3DFA5D8369DE}">
      <dgm:prSet/>
      <dgm:spPr>
        <a:solidFill>
          <a:schemeClr val="tx1">
            <a:lumMod val="75000"/>
            <a:lumOff val="25000"/>
            <a:alpha val="90000"/>
          </a:schemeClr>
        </a:solidFill>
      </dgm:spPr>
      <dgm:t>
        <a:bodyPr/>
        <a:lstStyle/>
        <a:p>
          <a:endParaRPr lang="tr-TR"/>
        </a:p>
      </dgm:t>
    </dgm:pt>
    <dgm:pt modelId="{949494EE-F127-4337-80D9-38D2F53C39CC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Eğer endişe varsa emzirmenin sürekliliği için, hastalığın tedavisinde en uygun ilacın bulunması mümkündür</a:t>
          </a:r>
          <a:endParaRPr lang="tr-TR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BD09B-3FD1-40BB-BB84-2562FFD52070}" type="parTrans" cxnId="{9CBCE2FD-CF6F-48FE-BC4E-51B3B26CF305}">
      <dgm:prSet/>
      <dgm:spPr/>
      <dgm:t>
        <a:bodyPr/>
        <a:lstStyle/>
        <a:p>
          <a:endParaRPr lang="tr-TR"/>
        </a:p>
      </dgm:t>
    </dgm:pt>
    <dgm:pt modelId="{33CC18E7-0F20-4065-BE01-95ADFBB46668}" type="sibTrans" cxnId="{9CBCE2FD-CF6F-48FE-BC4E-51B3B26CF305}">
      <dgm:prSet/>
      <dgm:spPr/>
      <dgm:t>
        <a:bodyPr/>
        <a:lstStyle/>
        <a:p>
          <a:endParaRPr lang="tr-TR"/>
        </a:p>
      </dgm:t>
    </dgm:pt>
    <dgm:pt modelId="{CCFAA936-D684-47CC-B688-DDBEA5B94FF6}" type="pres">
      <dgm:prSet presAssocID="{813E2407-66BD-4273-81D9-93D7413FE0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4E3162E-A0F0-4196-B192-3AD55315F607}" type="pres">
      <dgm:prSet presAssocID="{813E2407-66BD-4273-81D9-93D7413FE0D5}" presName="dummyMaxCanvas" presStyleCnt="0">
        <dgm:presLayoutVars/>
      </dgm:prSet>
      <dgm:spPr/>
    </dgm:pt>
    <dgm:pt modelId="{F76535A4-6404-43B1-99BE-8D0062106A56}" type="pres">
      <dgm:prSet presAssocID="{813E2407-66BD-4273-81D9-93D7413FE0D5}" presName="TwoNodes_1" presStyleLbl="node1" presStyleIdx="0" presStyleCnt="2" custScaleX="117647" custScaleY="73335" custLinFactNeighborX="8824" custLinFactNeighborY="1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811EFD-48D1-44DD-A40E-9F8B2E1CD745}" type="pres">
      <dgm:prSet presAssocID="{813E2407-66BD-4273-81D9-93D7413FE0D5}" presName="TwoNodes_2" presStyleLbl="node1" presStyleIdx="1" presStyleCnt="2" custScaleX="117647" custScaleY="70286" custLinFactNeighborX="434" custLinFactNeighborY="-141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ED460F-03B3-4CC7-AB16-A95E0FBD840E}" type="pres">
      <dgm:prSet presAssocID="{813E2407-66BD-4273-81D9-93D7413FE0D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F14AD8-B7DF-49AB-A5CF-9A68A6C2B8FE}" type="pres">
      <dgm:prSet presAssocID="{813E2407-66BD-4273-81D9-93D7413FE0D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2AE50D-FF49-4E1B-BD1A-AF5C9338F488}" type="pres">
      <dgm:prSet presAssocID="{813E2407-66BD-4273-81D9-93D7413FE0D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F7463D-6837-4C77-A002-FE8A1023A056}" type="presOf" srcId="{949494EE-F127-4337-80D9-38D2F53C39CC}" destId="{45811EFD-48D1-44DD-A40E-9F8B2E1CD745}" srcOrd="0" destOrd="0" presId="urn:microsoft.com/office/officeart/2005/8/layout/vProcess5"/>
    <dgm:cxn modelId="{A0DAA14D-2F52-4BA2-9C9E-FE54C7CBEA26}" type="presOf" srcId="{6828FCF9-AAFE-4D86-A58A-D135BF423907}" destId="{75F14AD8-B7DF-49AB-A5CF-9A68A6C2B8FE}" srcOrd="1" destOrd="0" presId="urn:microsoft.com/office/officeart/2005/8/layout/vProcess5"/>
    <dgm:cxn modelId="{030FE103-F538-42B1-B312-3DFA5D8369DE}" srcId="{813E2407-66BD-4273-81D9-93D7413FE0D5}" destId="{6828FCF9-AAFE-4D86-A58A-D135BF423907}" srcOrd="0" destOrd="0" parTransId="{52B55154-7A9D-450F-AC01-E660CF32B710}" sibTransId="{3B40AF85-8473-4AFA-875A-10F35019DB1B}"/>
    <dgm:cxn modelId="{AC1D9D51-8DB8-4588-90F7-C2F588611A01}" type="presOf" srcId="{6828FCF9-AAFE-4D86-A58A-D135BF423907}" destId="{F76535A4-6404-43B1-99BE-8D0062106A56}" srcOrd="0" destOrd="0" presId="urn:microsoft.com/office/officeart/2005/8/layout/vProcess5"/>
    <dgm:cxn modelId="{9CBCE2FD-CF6F-48FE-BC4E-51B3B26CF305}" srcId="{813E2407-66BD-4273-81D9-93D7413FE0D5}" destId="{949494EE-F127-4337-80D9-38D2F53C39CC}" srcOrd="1" destOrd="0" parTransId="{130BD09B-3FD1-40BB-BB84-2562FFD52070}" sibTransId="{33CC18E7-0F20-4065-BE01-95ADFBB46668}"/>
    <dgm:cxn modelId="{198CA020-5D34-4FFE-A0BE-4A3CE01D2A6E}" type="presOf" srcId="{813E2407-66BD-4273-81D9-93D7413FE0D5}" destId="{CCFAA936-D684-47CC-B688-DDBEA5B94FF6}" srcOrd="0" destOrd="0" presId="urn:microsoft.com/office/officeart/2005/8/layout/vProcess5"/>
    <dgm:cxn modelId="{76F35011-BD19-47AA-A3BF-FB674C13F837}" type="presOf" srcId="{3B40AF85-8473-4AFA-875A-10F35019DB1B}" destId="{44ED460F-03B3-4CC7-AB16-A95E0FBD840E}" srcOrd="0" destOrd="0" presId="urn:microsoft.com/office/officeart/2005/8/layout/vProcess5"/>
    <dgm:cxn modelId="{C2029679-7DA1-423F-BFA9-97D35B47F3BA}" type="presOf" srcId="{949494EE-F127-4337-80D9-38D2F53C39CC}" destId="{C12AE50D-FF49-4E1B-BD1A-AF5C9338F488}" srcOrd="1" destOrd="0" presId="urn:microsoft.com/office/officeart/2005/8/layout/vProcess5"/>
    <dgm:cxn modelId="{0B326A86-A356-46ED-B844-A28B3217C792}" type="presParOf" srcId="{CCFAA936-D684-47CC-B688-DDBEA5B94FF6}" destId="{B4E3162E-A0F0-4196-B192-3AD55315F607}" srcOrd="0" destOrd="0" presId="urn:microsoft.com/office/officeart/2005/8/layout/vProcess5"/>
    <dgm:cxn modelId="{4A30DCA3-9553-4A5B-95B1-E530FD32EE5A}" type="presParOf" srcId="{CCFAA936-D684-47CC-B688-DDBEA5B94FF6}" destId="{F76535A4-6404-43B1-99BE-8D0062106A56}" srcOrd="1" destOrd="0" presId="urn:microsoft.com/office/officeart/2005/8/layout/vProcess5"/>
    <dgm:cxn modelId="{9317F6C7-CEC6-417C-9027-7641D0ECF187}" type="presParOf" srcId="{CCFAA936-D684-47CC-B688-DDBEA5B94FF6}" destId="{45811EFD-48D1-44DD-A40E-9F8B2E1CD745}" srcOrd="2" destOrd="0" presId="urn:microsoft.com/office/officeart/2005/8/layout/vProcess5"/>
    <dgm:cxn modelId="{BAB49C11-DBEA-4AB0-82F2-3D4E05223ACA}" type="presParOf" srcId="{CCFAA936-D684-47CC-B688-DDBEA5B94FF6}" destId="{44ED460F-03B3-4CC7-AB16-A95E0FBD840E}" srcOrd="3" destOrd="0" presId="urn:microsoft.com/office/officeart/2005/8/layout/vProcess5"/>
    <dgm:cxn modelId="{E2EC6155-DB10-406D-AD34-85D11AB8715F}" type="presParOf" srcId="{CCFAA936-D684-47CC-B688-DDBEA5B94FF6}" destId="{75F14AD8-B7DF-49AB-A5CF-9A68A6C2B8FE}" srcOrd="4" destOrd="0" presId="urn:microsoft.com/office/officeart/2005/8/layout/vProcess5"/>
    <dgm:cxn modelId="{33BF740B-0149-4AD7-9D34-6D0CEB6639E4}" type="presParOf" srcId="{CCFAA936-D684-47CC-B688-DDBEA5B94FF6}" destId="{C12AE50D-FF49-4E1B-BD1A-AF5C9338F48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535A4-6404-43B1-99BE-8D0062106A56}">
      <dsp:nvSpPr>
        <dsp:cNvPr id="0" name=""/>
        <dsp:cNvSpPr/>
      </dsp:nvSpPr>
      <dsp:spPr>
        <a:xfrm>
          <a:off x="5" y="370380"/>
          <a:ext cx="10343208" cy="17882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Prematüreler ve 2 aydan küçük bebeklerde ilaçların olumsuz etkileri daha çok görülür</a:t>
          </a:r>
          <a:endParaRPr lang="tr-TR" sz="3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80" y="422755"/>
        <a:ext cx="7441471" cy="1683450"/>
      </dsp:txXfrm>
    </dsp:sp>
    <dsp:sp modelId="{45811EFD-48D1-44DD-A40E-9F8B2E1CD745}">
      <dsp:nvSpPr>
        <dsp:cNvPr id="0" name=""/>
        <dsp:cNvSpPr/>
      </dsp:nvSpPr>
      <dsp:spPr>
        <a:xfrm>
          <a:off x="775743" y="2997725"/>
          <a:ext cx="10343208" cy="171385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Eğer endişe varsa emzirmenin sürekliliği için, hastalığın tedavisinde en uygun ilacın bulunması mümkündür</a:t>
          </a:r>
          <a:endParaRPr lang="tr-TR" sz="3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940" y="3047922"/>
        <a:ext cx="6552884" cy="1613459"/>
      </dsp:txXfrm>
    </dsp:sp>
    <dsp:sp modelId="{44ED460F-03B3-4CC7-AB16-A95E0FBD840E}">
      <dsp:nvSpPr>
        <dsp:cNvPr id="0" name=""/>
        <dsp:cNvSpPr/>
      </dsp:nvSpPr>
      <dsp:spPr>
        <a:xfrm>
          <a:off x="7206771" y="1916853"/>
          <a:ext cx="1584960" cy="158496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75000"/>
            <a:lumOff val="2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/>
        </a:p>
      </dsp:txBody>
      <dsp:txXfrm>
        <a:off x="7563387" y="1916853"/>
        <a:ext cx="871728" cy="119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E4B51-06A3-41A1-B6F7-10946210B452}" type="datetimeFigureOut">
              <a:rPr lang="tr-TR" smtClean="0"/>
              <a:t>20.10.2016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C02ED-3078-4C4A-87D2-24DA17921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99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152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972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18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2DF5E-ED54-B641-8C64-3782EA3825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0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97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71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965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55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762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526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C02ED-3078-4C4A-87D2-24DA17921118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42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70E9-EB72-4197-BF43-E2735A6695B1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624D-FA25-4157-B586-2E5CAA3E2EC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473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2F9F-49CA-456B-9893-7D295EA31831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A5D19-BF42-459E-BB4A-A97A7C5B966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554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290A-FC97-40C6-98AC-616388E0DF69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DC90-A7EA-4941-8D12-BF97AFC385F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897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D735-1F25-4563-A40B-7941C4771C05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CEB6-6D16-423F-9240-9DC4C10AA9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552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B61A-2028-434B-B713-1C2736110ADE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7A0BF-5046-46F0-8CF5-D8629568152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602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716B-F52E-408D-A0A5-3EE9582C4590}" type="datetime1">
              <a:rPr lang="tr-TR" smtClean="0"/>
              <a:t>20.10.2016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A37F-3887-421C-8E7E-BEFA775EF85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024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EB1E-B4C0-4F2F-9486-CAFB7240DFD1}" type="datetime1">
              <a:rPr lang="tr-TR" smtClean="0"/>
              <a:t>20.10.2016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ED6DA-83D3-486A-9852-40612D4EBC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545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3023-4F72-4C42-A16D-47821861B353}" type="datetime1">
              <a:rPr lang="tr-TR" smtClean="0"/>
              <a:t>20.10.2016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4B0A2-F132-4327-8C57-5DAEC107D3C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245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4FD1-D6D7-4789-AFF0-5AE1BCA46AF7}" type="datetime1">
              <a:rPr lang="tr-TR" smtClean="0"/>
              <a:t>20.10.2016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26D4-BEF6-4835-8E37-ADA178D1138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649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4680-C2C8-4629-9488-6E7514706D98}" type="datetime1">
              <a:rPr lang="tr-TR" smtClean="0"/>
              <a:t>20.10.2016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BD26-22CD-43BD-81B2-7FE0CA5297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55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598-4C96-4D81-B5E3-3C80CFE9A8C8}" type="datetime1">
              <a:rPr lang="tr-TR" smtClean="0"/>
              <a:t>20.10.2016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42BE-A7B1-44D3-ABAC-13A52A2BE33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211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Resim" descr="pp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55F39-41F5-4716-9C53-F0A878B6520B}" type="datetime1">
              <a:rPr lang="tr-TR" smtClean="0"/>
              <a:t>20.10.2016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3C386F1-90CD-40C9-AF24-2279E3152A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530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ZİRME VE ANNE SAĞLIĞI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6000"/>
                    </a14:imgEffect>
                    <a14:imgEffect>
                      <a14:brightnessContrast bright="13000" contras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708" y="2458386"/>
            <a:ext cx="5946023" cy="3537680"/>
          </a:xfrm>
          <a:prstGeom prst="rect">
            <a:avLst/>
          </a:prstGeom>
          <a:noFill/>
          <a:effectLst>
            <a:reflection endPos="1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52700" y="1725770"/>
            <a:ext cx="9639300" cy="901520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1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398457" y="1363534"/>
            <a:ext cx="89245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4400" b="1" dirty="0" smtClean="0">
                <a:cs typeface="Times New Roman" panose="02020603050405020304" pitchFamily="18" charset="0"/>
              </a:rPr>
              <a:t>    </a:t>
            </a:r>
            <a:r>
              <a:rPr lang="tr-TR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EMZİRME </a:t>
            </a:r>
            <a:r>
              <a:rPr lang="tr-TR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ANNE SAĞLIĞI</a:t>
            </a:r>
          </a:p>
        </p:txBody>
      </p:sp>
    </p:spTree>
    <p:extLst>
      <p:ext uri="{BB962C8B-B14F-4D97-AF65-F5344CB8AC3E}">
        <p14:creationId xmlns:p14="http://schemas.microsoft.com/office/powerpoint/2010/main" val="27584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609600" y="476250"/>
            <a:ext cx="10972800" cy="941388"/>
          </a:xfrm>
        </p:spPr>
        <p:txBody>
          <a:bodyPr/>
          <a:lstStyle/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Annenin Sıvı Alımı-II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991100" cy="4525963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Tüketilebilecek en uygun sıvılar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İçme suyu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Taze sıkılmış meyve suları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Süt, sütlü içecekler (ayran ,kefir vs.)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Probiyotikli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içecekler                     (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probiyotik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süt, yoğurt)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>
          <a:xfrm>
            <a:off x="5638800" y="1600201"/>
            <a:ext cx="6343650" cy="4525963"/>
          </a:xfrm>
        </p:spPr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veya kullanılmaması gereken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Kolalı içecekler, gazozlar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Çay ve kahve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Alkollü içecekler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nörotoksik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etkisi)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Enerji içecekleri ( katkı maddeleri ve kafein içeriği nedeni ile.)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Diyet içecekleri (yapay tatlandırıcılar nedeni ile)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997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6153150" y="3924300"/>
            <a:ext cx="5257800" cy="20764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Kafein ve Bitki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ayları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Laktasyonda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kafein alımı ≤200 mg/gün olmalı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half" idx="2"/>
          </p:nvPr>
        </p:nvSpPr>
        <p:spPr>
          <a:xfrm>
            <a:off x="6324600" y="1600201"/>
            <a:ext cx="5086350" cy="4525963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Pediatri Akademisi; emziren annelerin bitki çayı tüketimlerini sınırlamaları gerektiğini bildirmektedir.</a:t>
            </a:r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Ihlamur, portakal kabuğu, 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turunçgil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çayları, melisa çayı, kuşburnu, zencefil çayı orta düzeyde kullanılabilir.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DA37F-3887-421C-8E7E-BEFA775EF851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53295"/>
              </p:ext>
            </p:extLst>
          </p:nvPr>
        </p:nvGraphicFramePr>
        <p:xfrm>
          <a:off x="631825" y="3429000"/>
          <a:ext cx="470217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675"/>
                <a:gridCol w="2095501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kupa filtre kahve</a:t>
                      </a:r>
                      <a:endParaRPr lang="tr-T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mg kafein</a:t>
                      </a:r>
                      <a:endParaRPr lang="tr-TR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kupa çay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mg kafein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kutu kola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mg kafein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kutu enerji içeceği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mg kafein</a:t>
                      </a:r>
                      <a:endParaRPr 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Aşağı Ok 8"/>
          <p:cNvSpPr/>
          <p:nvPr/>
        </p:nvSpPr>
        <p:spPr>
          <a:xfrm>
            <a:off x="2400300" y="2628900"/>
            <a:ext cx="8953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8020050" y="3429000"/>
            <a:ext cx="638175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2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şağı Ok Belirtme Çizgisi 7"/>
          <p:cNvSpPr/>
          <p:nvPr/>
        </p:nvSpPr>
        <p:spPr>
          <a:xfrm>
            <a:off x="2083632" y="764498"/>
            <a:ext cx="7794885" cy="1289154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Sağlıklı Bir </a:t>
            </a:r>
            <a:r>
              <a:rPr lang="tr-TR" dirty="0" err="1"/>
              <a:t>L</a:t>
            </a:r>
            <a:r>
              <a:rPr lang="tr-TR" dirty="0" err="1" smtClean="0"/>
              <a:t>aktasyon</a:t>
            </a:r>
            <a:r>
              <a:rPr lang="tr-TR" dirty="0" smtClean="0"/>
              <a:t> İçin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09600" y="1978702"/>
            <a:ext cx="10972800" cy="41474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Yeterli </a:t>
            </a:r>
            <a:r>
              <a:rPr lang="tr-TR" dirty="0"/>
              <a:t>ve dengeli beslenme/besin çeşitliliği</a:t>
            </a:r>
            <a:r>
              <a:rPr lang="tr-TR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Artan </a:t>
            </a:r>
            <a:r>
              <a:rPr lang="tr-TR" dirty="0" err="1" smtClean="0"/>
              <a:t>maternal</a:t>
            </a:r>
            <a:r>
              <a:rPr lang="tr-TR" dirty="0"/>
              <a:t> </a:t>
            </a:r>
            <a:r>
              <a:rPr lang="tr-TR" dirty="0" smtClean="0"/>
              <a:t>enerji </a:t>
            </a:r>
            <a:r>
              <a:rPr lang="tr-TR" dirty="0"/>
              <a:t>gereksinmesinin </a:t>
            </a:r>
            <a:r>
              <a:rPr lang="tr-TR" dirty="0" smtClean="0"/>
              <a:t>karşılanması,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Zamanında </a:t>
            </a:r>
            <a:r>
              <a:rPr lang="tr-TR" dirty="0"/>
              <a:t>ve uygun vitamin/mineral </a:t>
            </a:r>
            <a:r>
              <a:rPr lang="tr-TR" dirty="0" err="1" smtClean="0"/>
              <a:t>suplementasyonu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Uygun </a:t>
            </a:r>
            <a:r>
              <a:rPr lang="tr-TR" dirty="0"/>
              <a:t>fiziksel </a:t>
            </a:r>
            <a:r>
              <a:rPr lang="tr-TR" dirty="0" smtClean="0"/>
              <a:t>aktivite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Besin </a:t>
            </a:r>
            <a:r>
              <a:rPr lang="tr-TR" dirty="0"/>
              <a:t>güvenliği (hazırlama/pişirme vb</a:t>
            </a:r>
            <a:r>
              <a:rPr lang="tr-TR" dirty="0" smtClean="0"/>
              <a:t>.),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 Alkol, sigara vb</a:t>
            </a:r>
            <a:r>
              <a:rPr lang="tr-TR" dirty="0"/>
              <a:t>. zararlı maddelerden </a:t>
            </a:r>
            <a:r>
              <a:rPr lang="tr-TR" dirty="0" smtClean="0"/>
              <a:t>sakınma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ANAHTAR </a:t>
            </a:r>
            <a:r>
              <a:rPr lang="tr-TR" dirty="0"/>
              <a:t>BİLEŞENLERDİR...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DA37F-3887-421C-8E7E-BEFA775EF851}" type="slidenum">
              <a:rPr lang="tr-TR" altLang="tr-TR" smtClean="0"/>
              <a:pPr>
                <a:defRPr/>
              </a:pPr>
              <a:t>12</a:t>
            </a:fld>
            <a:endParaRPr lang="tr-TR" altLang="tr-TR" dirty="0"/>
          </a:p>
        </p:txBody>
      </p:sp>
      <p:pic>
        <p:nvPicPr>
          <p:cNvPr id="1026" name="Picture 2" descr="ANAHTAR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702" y="3582649"/>
            <a:ext cx="2343201" cy="17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3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24" y="1079291"/>
            <a:ext cx="5731943" cy="398738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endParaRPr lang="tr-T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EMZİRMENİN DOĞUM ARALIĞININ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UZAMASINDAKİ ROLÜ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13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505" y="629586"/>
            <a:ext cx="4032354" cy="55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4079" y="775951"/>
            <a:ext cx="7620000" cy="1143000"/>
          </a:xfrm>
        </p:spPr>
        <p:txBody>
          <a:bodyPr>
            <a:norm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25" y="1918951"/>
            <a:ext cx="10575235" cy="4140473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30000"/>
              </a:lnSpc>
              <a:buNone/>
            </a:pPr>
            <a:endParaRPr lang="tr-TR" sz="2400" dirty="0"/>
          </a:p>
          <a:p>
            <a:pPr eaLnBrk="1" hangingPunct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Fatma, emzirmenin gebeliği önlediğini duymuş ancak bunun doğru olup olmadığını merak ediyor?</a:t>
            </a:r>
          </a:p>
          <a:p>
            <a:pPr eaLnBrk="1" hangingPunct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anneye emzirmenin iki gebelik arasını uzattığına ilişkin ne söyleyebilirsiniz?</a:t>
            </a:r>
          </a:p>
          <a:p>
            <a:pPr marL="114300" indent="0" algn="just">
              <a:lnSpc>
                <a:spcPct val="130000"/>
              </a:lnSpc>
              <a:buNone/>
            </a:pP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14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019331" y="2698230"/>
            <a:ext cx="10148341" cy="1903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2275"/>
            <a:ext cx="10972800" cy="1097925"/>
          </a:xfrm>
        </p:spPr>
        <p:txBody>
          <a:bodyPr/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Laktasyonel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ovulasyon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menstruasyonun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başlamasını geciktirebilir.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etkinlik için üç koşul sağlanmalıdır: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olmamalıdır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uzun aralıklar olmaksızın gece ve gündüz yalnızca emziriyor olmalıdır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 altı aylıktan küçük olmalıdır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üç koşulun birden sağlanamadığı durumlarda anne başka bir aile planlaması yöntemi kullanmalıdır.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15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0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79622"/>
            <a:ext cx="10972800" cy="1013254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ve Aile Planlaması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0832" y="2001795"/>
            <a:ext cx="10441460" cy="4124369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 planlaması emzirmenin devamı için önemlidir.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anne tekrar gebe kaldığında, yeterli bilgiye sahip olmadığından ve çevresel nedenlerle emzirmeyi sonlandırır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emziren anneyle etkin korunma yöntemleri    hakkında  konuşmak önemlidir.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25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79621"/>
            <a:ext cx="10972800" cy="920579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ve Aile Planlaması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63529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döneminde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1-RİA (Rahim içi araç)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hormonal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ilk 6 haftada hiçbir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hormonal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yöntem kullanılmamalıdır)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3-Kondom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diyafram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spermisidler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doğru kullanıldığında) önerilebilir.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4-Tüp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bir seçenektir. Ancak operasyon sonrası bebek annenin yanında olmalı ve hemen emzirilmelidir.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17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1245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171450"/>
            <a:ext cx="10972800" cy="124618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Emzirme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Aile Planlaması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kombine haplar yada aylık enjeksiyonlar anne sütü miktarını azaltacağından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kullanımı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değildir. 6.aydan sonra ek besine başlandığında da tercih edilmemelidir.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başka hiçbir  yöntem yoksa hamilelik daha büyük bir risk oluşturacağından bu yöntem kabul edilebilir. Bu durumda anne sütü miktarı azalacağından anneyi daha sık emzirmesi için teşvik etmek gereklidir.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7877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980" y="772161"/>
            <a:ext cx="9459105" cy="2090961"/>
          </a:xfrm>
        </p:spPr>
        <p:txBody>
          <a:bodyPr>
            <a:noAutofit/>
          </a:bodyPr>
          <a:lstStyle/>
          <a:p>
            <a:pPr algn="ctr"/>
            <a:endParaRPr lang="tr-T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ANNE HASTA İKEN EMZİRMEK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19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220" y="2373019"/>
            <a:ext cx="5991794" cy="371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53036"/>
            <a:ext cx="10972800" cy="9015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1375"/>
            <a:ext cx="10096500" cy="4930595"/>
          </a:xfrm>
        </p:spPr>
        <p:txBody>
          <a:bodyPr>
            <a:noAutofit/>
          </a:bodyPr>
          <a:lstStyle/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kadının beslenme gereksinimlerini anlamak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Emzirmenin doğum aralığının uzamasına nasıl yardım ettiğini anlatmak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Annenin hastalığı durumunda emzirmenin yönetimi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İlaç kullanımı ve emzirme konusunda temel bilgilerin gözden geçirilmesi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077200" y="6370419"/>
            <a:ext cx="2133600" cy="365125"/>
          </a:xfrm>
        </p:spPr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130" y="875762"/>
            <a:ext cx="9272788" cy="724439"/>
          </a:xfrm>
        </p:spPr>
        <p:txBody>
          <a:bodyPr>
            <a:normAutofit/>
          </a:bodyPr>
          <a:lstStyle/>
          <a:p>
            <a:pPr lvl="0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18952"/>
            <a:ext cx="10972800" cy="4207212"/>
          </a:xfrm>
        </p:spPr>
        <p:txBody>
          <a:bodyPr>
            <a:noAutofit/>
          </a:bodyPr>
          <a:lstStyle/>
          <a:p>
            <a:pPr eaLnBrk="1" hangingPunct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Fatma komşusundan, emziren bir annenin ateşlenmesi ya da ilaç alması durumunda emzirmeyi durdurması gerektiğini duymuştu</a:t>
            </a:r>
          </a:p>
          <a:p>
            <a:pPr eaLnBrk="1" hangingPunct="1"/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hastalandığında emzirme konusunda neler söylenmeli?</a:t>
            </a:r>
          </a:p>
          <a:p>
            <a:pPr lvl="0" algn="just"/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20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4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0912"/>
            <a:ext cx="10972800" cy="876725"/>
          </a:xfrm>
        </p:spPr>
        <p:txBody>
          <a:bodyPr>
            <a:normAutofit/>
          </a:bodyPr>
          <a:lstStyle/>
          <a:p>
            <a:pPr lvl="0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 Emzirme-I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10856890" cy="53038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hemen her hastalık durumunda emzirmeyi sürdürmelidir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Annenin ürettiği antikorlar sütle bebeğe geçerek koruma sağlar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Emzirmeyi birden durdurmak: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sorunlarına ve ateşe yol  açabilir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Bebekte stres belirtileri ortaya çıkabilir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 üretimi azalacağı için emzirmeye dönmek güç olabilir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Emzirmeyi durdurmak bebeği yapay beslenmenin tüm olumsuzluklarına açık duruma getirir.</a:t>
            </a:r>
          </a:p>
          <a:p>
            <a:pPr lvl="0" algn="just"/>
            <a:endParaRPr lang="tr-TR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21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63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5306"/>
            <a:ext cx="10972800" cy="888643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Anneyle bebek, birlikte kalmanın olumlu etkilerini yaşar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bebeğinin güvenli ve mutlu olduğunu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görür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biberonla beslemeden daha az çaba ve emek gerektirir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emzirmenin olumlu etkileri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bebeğinin sağlığının düzeldiğini, iyi beslendiğini, en uygun biçimde büyüdüğünü,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kronik hastalık riskinin azaldığını bilir</a:t>
            </a:r>
          </a:p>
          <a:p>
            <a:pPr lvl="0"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22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93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6669"/>
            <a:ext cx="10972800" cy="1094705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Hastalıklarda;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6" y="1790163"/>
            <a:ext cx="10784261" cy="4566188"/>
          </a:xfrm>
        </p:spPr>
        <p:txBody>
          <a:bodyPr>
            <a:no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Anneye, kronik hastalık varlığında emzirmenin sağlanması ve sürdürülmesi için fazladan yardım edilmelidir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Doğum sırasında emzirmeyi engelleyen  komplikasyonlara rağmen anne uygun destek ile emzirmeyi normal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sürdürebilir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Branş hekimi ile koordineli emzirme danışmanlığı sağlanmalıdır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23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21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94704" y="953037"/>
            <a:ext cx="10148552" cy="1068946"/>
          </a:xfrm>
        </p:spPr>
        <p:txBody>
          <a:bodyPr/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Soru?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25604" y="1977857"/>
            <a:ext cx="10371786" cy="3743572"/>
          </a:xfrm>
        </p:spPr>
        <p:txBody>
          <a:bodyPr>
            <a:normAutofit/>
          </a:bodyPr>
          <a:lstStyle/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Annede hastalık varsa ne tür yardım gerekir?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24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90" y="2739684"/>
            <a:ext cx="2632272" cy="36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2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8186"/>
            <a:ext cx="10972800" cy="1262128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ardım-I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52" y="1880314"/>
            <a:ext cx="9517486" cy="449314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sırasında emzirmenin önemini açıklayın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Anneyle bebeği olabildiğince birlikte tutun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ateşi olduğu dönemde bol sıvı verin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için annenin rahat bir pozisyon bulmasını sağlayın</a:t>
            </a:r>
          </a:p>
          <a:p>
            <a:pPr algn="just">
              <a:lnSpc>
                <a:spcPct val="140000"/>
              </a:lnSpc>
            </a:pPr>
            <a:endParaRPr lang="en-US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25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70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7126"/>
            <a:ext cx="10972800" cy="927280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ardım-II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80315"/>
            <a:ext cx="10725150" cy="424584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emzirme güçlüğü varsa ya da anne iyi değilse toparlayıncaya kadar sütü sağılarak kapla verilebilir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için güvenli ilaç ve tedavi yöntemlerini seçin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hastalık sırasında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emzirme kesintiye uğradıysa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emzirmenin yeniden başlamasına yardım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Antibiyotik nedeni ile emzirme sağlanamıyorsa sütü sağıp sütün devamlılığı sağlanabilir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26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79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6822"/>
            <a:ext cx="10972800" cy="1107584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ardım-II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8451"/>
            <a:ext cx="10972800" cy="44373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sağlığını etkileyen çok az neden emzirmeyi kesmeyi gerektirir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önemli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 emzirmeye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kontrendike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ile emzirmeyi güçleştirmesinin ayrımı yapılmasıdır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Annenin hastaneye yatması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kontrendikasyon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değildir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 annesiyle birlikte kalabilir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bebeğe bakamayacak durumdaysa aileden biri yardımcı olabilir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27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83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798491" y="824247"/>
            <a:ext cx="10363200" cy="862885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mzirmeye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798491" y="1687132"/>
            <a:ext cx="10509160" cy="4700789"/>
          </a:xfrm>
        </p:spPr>
        <p:txBody>
          <a:bodyPr/>
          <a:lstStyle/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madde kullanımı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Nikotin, alkol, amfetaminler, kokain ve benzer uyarıcıların emzirilen bebeğe zararları vardır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Alkol, </a:t>
            </a:r>
            <a:r>
              <a:rPr 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opioidler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benzodiazepinler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esrar hem anne, hem de bebekte </a:t>
            </a:r>
            <a:r>
              <a:rPr 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sedasyon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yapar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Anneye bu gibi durumlarında  gerekli desteği ve seçenekleri sunmak, mümkünse konu ile ilgili birimlere sevk gerekir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F624D-FA25-4157-B586-2E5CAA3E2ECE}" type="slidenum">
              <a:rPr lang="tr-TR" altLang="tr-TR" smtClean="0"/>
              <a:pPr>
                <a:defRPr/>
              </a:pPr>
              <a:t>28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6330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14399" y="631065"/>
            <a:ext cx="10363200" cy="824249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mzirmeye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708339" y="1455314"/>
            <a:ext cx="10766738" cy="491972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Annede bulaşıcı hastalık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Nezle, farenjit, ishal gibi durumlarda, yakın temasla bebeğe bulaş riski bulunmaktadır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Bebek emzirildiğinde enfeksiyona karşı bir miktar korunmuş olur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Emzirmenin bu durumda kesilmesi enfeksiyon riskini arttırır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Tüberküloz, hepatit B ve </a:t>
            </a:r>
            <a:r>
              <a:rPr 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mastit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bir çok enfeksiyonda emzirme </a:t>
            </a:r>
            <a:r>
              <a:rPr 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kontrendike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değildir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F624D-FA25-4157-B586-2E5CAA3E2ECE}" type="slidenum">
              <a:rPr lang="tr-TR" altLang="tr-TR" smtClean="0"/>
              <a:pPr>
                <a:defRPr/>
              </a:pPr>
              <a:t>29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8168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8372475" y="2498436"/>
            <a:ext cx="1847850" cy="6876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2209800" y="2498436"/>
            <a:ext cx="1847850" cy="6495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1050" y="933449"/>
            <a:ext cx="10801350" cy="846787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EMZİREN KADININ BESİN GEREKSİNİMİ</a:t>
            </a:r>
            <a:b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314451"/>
            <a:ext cx="10432692" cy="45143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Annenin Yeterli Ve Dengeli Beslenmesi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3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5" name="Sağa Bükülü Ok 4"/>
          <p:cNvSpPr/>
          <p:nvPr/>
        </p:nvSpPr>
        <p:spPr>
          <a:xfrm>
            <a:off x="1581150" y="1780236"/>
            <a:ext cx="723900" cy="71820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ola Bükülü Ok 6"/>
          <p:cNvSpPr/>
          <p:nvPr/>
        </p:nvSpPr>
        <p:spPr>
          <a:xfrm>
            <a:off x="10220325" y="1780236"/>
            <a:ext cx="781050" cy="7182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 bwMode="auto">
          <a:xfrm>
            <a:off x="1943100" y="2498437"/>
            <a:ext cx="2247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 eaLnBrk="0" hangingPunct="0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 bwMode="auto">
          <a:xfrm>
            <a:off x="8467725" y="2498436"/>
            <a:ext cx="1838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 eaLnBrk="0" hangingPunct="0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Bebek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 bwMode="auto">
          <a:xfrm>
            <a:off x="1581150" y="3186112"/>
            <a:ext cx="4953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bir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laktasyon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</a:t>
            </a:r>
          </a:p>
          <a:p>
            <a:pPr eaLnBrk="0" hangingPunct="0"/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Maternal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gereksinimler</a:t>
            </a:r>
          </a:p>
          <a:p>
            <a:pPr eaLnBrk="0" hangingPunct="0"/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Maternal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besin ögesi depoları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 bwMode="auto">
          <a:xfrm>
            <a:off x="6534150" y="3186112"/>
            <a:ext cx="516254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eaLnBrk="0" hangingPunct="0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büyüme ve gelişme</a:t>
            </a:r>
          </a:p>
          <a:p>
            <a:pPr eaLnBrk="0" hangingPunct="0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sütü miktarı</a:t>
            </a:r>
          </a:p>
          <a:p>
            <a:pPr eaLnBrk="0" hangingPunct="0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sütünün enerji ve besin ögeleri bileşimi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760719" y="1186409"/>
            <a:ext cx="8572500" cy="2533650"/>
          </a:xfrm>
        </p:spPr>
        <p:txBody>
          <a:bodyPr/>
          <a:lstStyle/>
          <a:p>
            <a:r>
              <a:rPr lang="tr-T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İLAÇLAR VE EMZİRME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F624D-FA25-4157-B586-2E5CAA3E2ECE}" type="slidenum">
              <a:rPr lang="tr-TR" altLang="tr-TR" smtClean="0"/>
              <a:pPr>
                <a:defRPr/>
              </a:pPr>
              <a:t>30</a:t>
            </a:fld>
            <a:endParaRPr lang="tr-TR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53" y="1957855"/>
            <a:ext cx="6203507" cy="412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56822"/>
            <a:ext cx="10972800" cy="760815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ullanımı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hasta olduğunda ya da herhangi bir ilacı kullanmak zorunda kaldığında, sıklıkla doktorun emzirme için güvenli ilaçları reçete etmesi gerekir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ilaç anne sütüne geçse de, miktar ve etki olarak çok azı bebeği etkiler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 zaman emzirmenin kesilmesi, ilacın zararlı etkisinden daha çok bebek için tehlikelidir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72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563081"/>
            <a:ext cx="10972800" cy="991673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32</a:t>
            </a:fld>
            <a:endParaRPr lang="tr-TR" alt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84265896"/>
              </p:ext>
            </p:extLst>
          </p:nvPr>
        </p:nvGraphicFramePr>
        <p:xfrm>
          <a:off x="924393" y="1289466"/>
          <a:ext cx="103432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2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734095"/>
            <a:ext cx="10972800" cy="1146219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Etkilerini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ilmediğiniz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laç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lıyorsa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2282" y="2125014"/>
            <a:ext cx="10230117" cy="4001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Anneye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toplayana kadar emzirmesini söyleyin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Bebekte aşırı uyuma, beslenme isteksizliği ve sarılık gibi belirtileri arayın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İlgili kaynakları tarayın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(DSÖ’nün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önerdiği  listeler gibi)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Konuyla ilgili daha fazla bilgi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uzmanlara danışın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33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14400" y="721217"/>
            <a:ext cx="10363200" cy="1249251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Etkilerini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ilmediğiniz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laç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lıyorsa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811967" y="1820567"/>
            <a:ext cx="10970302" cy="444532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seçenekler varsa ilacı değiştirin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Bebekte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 etkiler görülüyor ve ilaç değişikliği yapılamıyorsa uygun bir alternatif beslenme yöntemi bulun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Geleneksel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tedaviler, bitkisel ilaçlar bebeği etkileyebilir, bebeği yan etkiler yönünden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izleyin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Bitkisel ilaçların karaciğer üzerine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toksik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etkileri göz önünde bulundurulmalı, bu sebeple kesin bilgimiz olmayan bitkisel ilaçlar kullanılmamalıdır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F624D-FA25-4157-B586-2E5CAA3E2ECE}" type="slidenum">
              <a:rPr lang="tr-TR" altLang="tr-TR" smtClean="0"/>
              <a:pPr>
                <a:defRPr/>
              </a:pPr>
              <a:t>34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2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590" y="559451"/>
            <a:ext cx="10972800" cy="1143000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ve Annelerde İlaç Kullanımı</a:t>
            </a:r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35</a:t>
            </a:fld>
            <a:endParaRPr lang="tr-TR" altLang="tr-TR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12240"/>
              </p:ext>
            </p:extLst>
          </p:nvPr>
        </p:nvGraphicFramePr>
        <p:xfrm>
          <a:off x="1019331" y="1484026"/>
          <a:ext cx="10448144" cy="454681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42610"/>
                <a:gridCol w="6805534"/>
              </a:tblGrid>
              <a:tr h="4946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baseline="0" dirty="0" smtClean="0">
                          <a:solidFill>
                            <a:srgbClr val="FF0000"/>
                          </a:solidFill>
                        </a:rPr>
                        <a:t>Emzirmenin </a:t>
                      </a:r>
                      <a:r>
                        <a:rPr lang="tr-TR" sz="2000" kern="1200" baseline="0" dirty="0" err="1" smtClean="0">
                          <a:solidFill>
                            <a:srgbClr val="FF0000"/>
                          </a:solidFill>
                        </a:rPr>
                        <a:t>Kontrendike</a:t>
                      </a:r>
                      <a:r>
                        <a:rPr lang="tr-TR" sz="2000" kern="1200" baseline="0" dirty="0" smtClean="0">
                          <a:solidFill>
                            <a:srgbClr val="FF0000"/>
                          </a:solidFill>
                        </a:rPr>
                        <a:t> Olduğu İlaçlar</a:t>
                      </a:r>
                      <a:endParaRPr lang="tr-TR" sz="2000" b="1" kern="12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1876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1.Antikanser İlaçları ( </a:t>
                      </a:r>
                      <a:r>
                        <a:rPr lang="tr-TR" sz="2000" dirty="0" err="1" smtClean="0"/>
                        <a:t>antimetabolitler</a:t>
                      </a:r>
                      <a:r>
                        <a:rPr lang="tr-TR" sz="2000" dirty="0" smtClean="0"/>
                        <a:t>)</a:t>
                      </a:r>
                      <a:endParaRPr lang="tr-T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1876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2.Radyoaktif maddeler (emzirme tedavi süresince geçici olarak kesilir. )</a:t>
                      </a:r>
                      <a:endParaRPr lang="tr-T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425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</a:rPr>
                        <a:t>Emzirmenin </a:t>
                      </a:r>
                      <a:r>
                        <a:rPr lang="tr-TR" sz="2000" b="1" baseline="0" dirty="0" err="1" smtClean="0">
                          <a:solidFill>
                            <a:srgbClr val="FF0000"/>
                          </a:solidFill>
                        </a:rPr>
                        <a:t>Kontrendike</a:t>
                      </a:r>
                      <a:r>
                        <a:rPr lang="tr-TR" sz="2000" b="1" baseline="0" dirty="0" smtClean="0">
                          <a:solidFill>
                            <a:srgbClr val="FF0000"/>
                          </a:solidFill>
                        </a:rPr>
                        <a:t> Olmadığı Ancak Yan etkileri Olan ilaçlar</a:t>
                      </a:r>
                      <a:endParaRPr lang="tr-TR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22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Yan Etki (Olası)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Psikiatrik</a:t>
                      </a:r>
                      <a:r>
                        <a:rPr lang="tr-TR" sz="2000" dirty="0" smtClean="0"/>
                        <a:t> ve </a:t>
                      </a:r>
                      <a:r>
                        <a:rPr lang="tr-TR" sz="2000" dirty="0" err="1" smtClean="0"/>
                        <a:t>antikonvülzif</a:t>
                      </a:r>
                      <a:r>
                        <a:rPr lang="tr-TR" sz="2000" dirty="0" smtClean="0"/>
                        <a:t> ilaçlar (uyku hali için bebek gözlenmelidir.)</a:t>
                      </a:r>
                      <a:endParaRPr lang="tr-TR" sz="2000" dirty="0"/>
                    </a:p>
                  </a:txBody>
                  <a:tcPr/>
                </a:tc>
              </a:tr>
              <a:tr h="722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Mümkünse başka</a:t>
                      </a:r>
                      <a:r>
                        <a:rPr lang="tr-TR" sz="2000" baseline="0" dirty="0" smtClean="0"/>
                        <a:t> ilaç kullanın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Kloramfenikol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tetrasiklinler</a:t>
                      </a:r>
                      <a:r>
                        <a:rPr lang="tr-TR" sz="2000" baseline="0" dirty="0" smtClean="0"/>
                        <a:t>, </a:t>
                      </a:r>
                      <a:r>
                        <a:rPr lang="tr-TR" sz="2000" baseline="0" dirty="0" err="1" smtClean="0"/>
                        <a:t>metroniazol</a:t>
                      </a:r>
                      <a:r>
                        <a:rPr lang="tr-TR" sz="2000" baseline="0" dirty="0" smtClean="0"/>
                        <a:t>, </a:t>
                      </a:r>
                      <a:r>
                        <a:rPr lang="tr-TR" sz="2000" baseline="0" dirty="0" err="1" smtClean="0"/>
                        <a:t>quinolone</a:t>
                      </a:r>
                      <a:r>
                        <a:rPr lang="tr-TR" sz="2000" baseline="0" dirty="0" smtClean="0"/>
                        <a:t> (örneğin: </a:t>
                      </a:r>
                      <a:r>
                        <a:rPr lang="tr-TR" sz="2000" baseline="0" dirty="0" err="1" smtClean="0"/>
                        <a:t>siprofloksasin</a:t>
                      </a:r>
                      <a:r>
                        <a:rPr lang="tr-TR" sz="2000" baseline="0" dirty="0" smtClean="0"/>
                        <a:t>)</a:t>
                      </a:r>
                      <a:endParaRPr lang="tr-TR" sz="2000" dirty="0"/>
                    </a:p>
                  </a:txBody>
                  <a:tcPr/>
                </a:tc>
              </a:tr>
              <a:tr h="4187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Bebeği Sarılık</a:t>
                      </a:r>
                      <a:r>
                        <a:rPr lang="tr-TR" sz="2000" baseline="0" dirty="0" smtClean="0"/>
                        <a:t> yönünden izle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Sulfonamid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dirty="0" err="1" smtClean="0"/>
                        <a:t>kotrimoksazol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fansidar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dapsone</a:t>
                      </a:r>
                      <a:endParaRPr lang="tr-TR" sz="2000" dirty="0"/>
                    </a:p>
                  </a:txBody>
                  <a:tcPr/>
                </a:tc>
              </a:tr>
              <a:tr h="807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Başka ilaç kullan (sütü azaltabilir)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Östrojenler (östrojen içeren </a:t>
                      </a:r>
                      <a:r>
                        <a:rPr lang="tr-TR" sz="2000" dirty="0" err="1" smtClean="0"/>
                        <a:t>kontraseptifler</a:t>
                      </a:r>
                      <a:r>
                        <a:rPr lang="tr-TR" sz="2000" dirty="0" smtClean="0"/>
                        <a:t> dahil) </a:t>
                      </a:r>
                      <a:r>
                        <a:rPr lang="tr-TR" sz="2000" dirty="0" err="1" smtClean="0"/>
                        <a:t>tiazid</a:t>
                      </a:r>
                      <a:r>
                        <a:rPr lang="tr-TR" sz="2000" dirty="0" smtClean="0"/>
                        <a:t> grubu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diüretikler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083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9501" y="514480"/>
            <a:ext cx="10972800" cy="1143000"/>
          </a:xfrm>
        </p:spPr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Emzirme ve Annelerde İlaç Kullanımı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36</a:t>
            </a:fld>
            <a:endParaRPr lang="tr-TR" altLang="tr-TR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15652"/>
              </p:ext>
            </p:extLst>
          </p:nvPr>
        </p:nvGraphicFramePr>
        <p:xfrm>
          <a:off x="854439" y="1573967"/>
          <a:ext cx="10658007" cy="471724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44567"/>
                <a:gridCol w="8713440"/>
              </a:tblGrid>
              <a:tr h="5246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u="none" strike="noStrike" baseline="0" dirty="0" smtClean="0">
                          <a:solidFill>
                            <a:srgbClr val="FF0000"/>
                          </a:solidFill>
                        </a:rPr>
                        <a:t>Tedavi </a:t>
                      </a:r>
                      <a:r>
                        <a:rPr lang="tr-TR" sz="2400" u="none" strike="noStrike" baseline="0" dirty="0" smtClean="0">
                          <a:solidFill>
                            <a:srgbClr val="FF0000"/>
                          </a:solidFill>
                        </a:rPr>
                        <a:t>Dozlarında Güvenle Kullanılabilecek </a:t>
                      </a:r>
                      <a:r>
                        <a:rPr lang="tr-TR" sz="2400" u="none" strike="noStrike" baseline="0" dirty="0" smtClean="0">
                          <a:solidFill>
                            <a:srgbClr val="FF0000"/>
                          </a:solidFill>
                        </a:rPr>
                        <a:t>İlaçlar</a:t>
                      </a:r>
                      <a:endParaRPr lang="tr-TR" sz="24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64695"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u="none" strike="noStrik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u="none" strike="noStrike" dirty="0" smtClean="0"/>
                        <a:t>   Bebeği </a:t>
                      </a:r>
                      <a:r>
                        <a:rPr lang="tr-TR" sz="2000" u="none" strike="noStrike" dirty="0" smtClean="0"/>
                        <a:t>izleyin</a:t>
                      </a:r>
                      <a:endParaRPr lang="tr-TR" sz="2000" b="0" i="0" u="none" strike="noStrike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u="none" strike="noStrike" dirty="0" smtClean="0"/>
                        <a:t>Analjezik ve </a:t>
                      </a:r>
                      <a:r>
                        <a:rPr lang="tr-TR" sz="2000" u="none" strike="noStrike" dirty="0" err="1" smtClean="0"/>
                        <a:t>antipiretikler</a:t>
                      </a:r>
                      <a:r>
                        <a:rPr lang="tr-TR" sz="2000" u="none" strike="noStrike" dirty="0" smtClean="0"/>
                        <a:t>; kısa süreli </a:t>
                      </a:r>
                      <a:r>
                        <a:rPr lang="tr-TR" sz="2000" u="none" strike="noStrike" dirty="0" err="1" smtClean="0"/>
                        <a:t>parasetamol</a:t>
                      </a:r>
                      <a:endParaRPr lang="tr-TR" sz="2000" dirty="0"/>
                    </a:p>
                  </a:txBody>
                  <a:tcPr/>
                </a:tc>
              </a:tr>
              <a:tr h="464695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Asetil</a:t>
                      </a:r>
                      <a:r>
                        <a:rPr lang="tr-TR" sz="2000" dirty="0" smtClean="0"/>
                        <a:t> </a:t>
                      </a:r>
                      <a:r>
                        <a:rPr lang="tr-TR" sz="2000" dirty="0" err="1" smtClean="0"/>
                        <a:t>salisik</a:t>
                      </a:r>
                      <a:r>
                        <a:rPr lang="tr-TR" sz="2000" dirty="0" smtClean="0"/>
                        <a:t> asit, </a:t>
                      </a:r>
                      <a:r>
                        <a:rPr lang="tr-TR" sz="2000" dirty="0" err="1" smtClean="0"/>
                        <a:t>ibuprofen</a:t>
                      </a:r>
                      <a:r>
                        <a:rPr lang="tr-TR" sz="2000" dirty="0" smtClean="0"/>
                        <a:t>, morfin ve </a:t>
                      </a:r>
                      <a:r>
                        <a:rPr lang="tr-TR" sz="2000" dirty="0" err="1" smtClean="0"/>
                        <a:t>pethidn</a:t>
                      </a:r>
                      <a:r>
                        <a:rPr lang="tr-TR" sz="2000" dirty="0" smtClean="0"/>
                        <a:t> (nadir kullanım), öksürük ilaçları</a:t>
                      </a:r>
                      <a:endParaRPr lang="tr-TR" sz="2000" dirty="0"/>
                    </a:p>
                  </a:txBody>
                  <a:tcPr/>
                </a:tc>
              </a:tr>
              <a:tr h="7367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Antibiotikler</a:t>
                      </a:r>
                      <a:r>
                        <a:rPr lang="tr-TR" sz="2000" dirty="0" smtClean="0"/>
                        <a:t>: </a:t>
                      </a:r>
                      <a:r>
                        <a:rPr lang="tr-TR" sz="2000" dirty="0" err="1" smtClean="0"/>
                        <a:t>ampisilin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kloksasilin</a:t>
                      </a:r>
                      <a:r>
                        <a:rPr lang="tr-TR" sz="2000" baseline="0" dirty="0" smtClean="0"/>
                        <a:t> ve diğer penisilinler, </a:t>
                      </a:r>
                      <a:r>
                        <a:rPr lang="tr-TR" sz="2000" baseline="0" dirty="0" err="1" smtClean="0"/>
                        <a:t>eritromisin</a:t>
                      </a:r>
                      <a:r>
                        <a:rPr lang="tr-TR" sz="2000" baseline="0" dirty="0" smtClean="0"/>
                        <a:t>, </a:t>
                      </a:r>
                      <a:r>
                        <a:rPr lang="tr-TR" sz="2000" baseline="0" dirty="0" err="1" smtClean="0"/>
                        <a:t>flucloxacillin</a:t>
                      </a:r>
                      <a:r>
                        <a:rPr lang="tr-TR" sz="2000" baseline="0" dirty="0" smtClean="0"/>
                        <a:t>, </a:t>
                      </a:r>
                      <a:r>
                        <a:rPr lang="tr-TR" sz="2000" baseline="0" dirty="0" err="1" smtClean="0"/>
                        <a:t>pritromisin</a:t>
                      </a:r>
                      <a:endParaRPr lang="tr-TR" sz="2000" dirty="0"/>
                    </a:p>
                  </a:txBody>
                  <a:tcPr/>
                </a:tc>
              </a:tr>
              <a:tr h="45460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Antituberkulostatikler</a:t>
                      </a:r>
                      <a:r>
                        <a:rPr lang="tr-TR" sz="2000" dirty="0" smtClean="0"/>
                        <a:t>, anti lepra,</a:t>
                      </a:r>
                      <a:r>
                        <a:rPr lang="tr-TR" sz="2000" baseline="0" dirty="0" smtClean="0"/>
                        <a:t> anti </a:t>
                      </a:r>
                      <a:r>
                        <a:rPr lang="tr-TR" sz="2000" baseline="0" dirty="0" err="1" smtClean="0"/>
                        <a:t>malaria</a:t>
                      </a:r>
                      <a:r>
                        <a:rPr lang="tr-TR" sz="2000" baseline="0" dirty="0" smtClean="0"/>
                        <a:t> ilaçları</a:t>
                      </a:r>
                      <a:endParaRPr lang="tr-TR" sz="2000" dirty="0"/>
                    </a:p>
                  </a:txBody>
                  <a:tcPr/>
                </a:tc>
              </a:tr>
              <a:tr h="4143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Antihelminikler</a:t>
                      </a:r>
                      <a:r>
                        <a:rPr lang="tr-TR" sz="2000" dirty="0" smtClean="0"/>
                        <a:t>,</a:t>
                      </a:r>
                      <a:r>
                        <a:rPr lang="tr-TR" sz="2000" baseline="0" dirty="0" smtClean="0"/>
                        <a:t> </a:t>
                      </a:r>
                      <a:r>
                        <a:rPr lang="tr-TR" sz="2000" baseline="0" dirty="0" err="1" smtClean="0"/>
                        <a:t>antifungaller</a:t>
                      </a:r>
                      <a:endParaRPr lang="tr-TR" sz="2000" dirty="0"/>
                    </a:p>
                  </a:txBody>
                  <a:tcPr/>
                </a:tc>
              </a:tr>
              <a:tr h="4143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Bronkodilatatörler</a:t>
                      </a:r>
                      <a:r>
                        <a:rPr lang="tr-TR" sz="2000" baseline="0" dirty="0" smtClean="0"/>
                        <a:t> ( </a:t>
                      </a:r>
                      <a:r>
                        <a:rPr lang="tr-TR" sz="2000" baseline="0" dirty="0" err="1" smtClean="0"/>
                        <a:t>örn</a:t>
                      </a:r>
                      <a:r>
                        <a:rPr lang="tr-TR" sz="2000" baseline="0" dirty="0" smtClean="0"/>
                        <a:t>: </a:t>
                      </a:r>
                      <a:r>
                        <a:rPr lang="tr-TR" sz="2000" baseline="0" dirty="0" err="1" smtClean="0"/>
                        <a:t>salbutamol</a:t>
                      </a:r>
                      <a:r>
                        <a:rPr lang="tr-TR" sz="2000" baseline="0" dirty="0" smtClean="0"/>
                        <a:t>)</a:t>
                      </a:r>
                      <a:endParaRPr lang="tr-TR" sz="2000" dirty="0"/>
                    </a:p>
                  </a:txBody>
                  <a:tcPr/>
                </a:tc>
              </a:tr>
              <a:tr h="4143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 smtClean="0"/>
                        <a:t>Kortikosteroidler,antihistaminikler,antiasidler,diabet</a:t>
                      </a:r>
                      <a:r>
                        <a:rPr lang="tr-TR" sz="2000" baseline="0" dirty="0" smtClean="0"/>
                        <a:t> ilaçları</a:t>
                      </a:r>
                      <a:endParaRPr lang="tr-TR" sz="2000" dirty="0"/>
                    </a:p>
                  </a:txBody>
                  <a:tcPr/>
                </a:tc>
              </a:tr>
              <a:tr h="4143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Çoğu </a:t>
                      </a:r>
                      <a:r>
                        <a:rPr lang="tr-TR" sz="2000" dirty="0" err="1" smtClean="0"/>
                        <a:t>hipertansifler</a:t>
                      </a:r>
                      <a:r>
                        <a:rPr lang="tr-TR" sz="2000" dirty="0" smtClean="0"/>
                        <a:t>, </a:t>
                      </a:r>
                      <a:r>
                        <a:rPr lang="tr-TR" sz="2000" dirty="0" err="1" smtClean="0"/>
                        <a:t>digoxin</a:t>
                      </a:r>
                      <a:endParaRPr lang="tr-TR" sz="2000" dirty="0"/>
                    </a:p>
                  </a:txBody>
                  <a:tcPr/>
                </a:tc>
              </a:tr>
              <a:tr h="414366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İyot, demir, vitaminler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831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0" indent="0">
              <a:buNone/>
            </a:pPr>
            <a:endParaRPr lang="tr-T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TEŞEKKÜRLER…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CEB6-6D16-423F-9240-9DC4C10AA9A0}" type="slidenum">
              <a:rPr lang="tr-TR" altLang="tr-TR" smtClean="0"/>
              <a:pPr>
                <a:defRPr/>
              </a:pPr>
              <a:t>37</a:t>
            </a:fld>
            <a:endParaRPr lang="tr-TR" altLang="tr-TR"/>
          </a:p>
        </p:txBody>
      </p:sp>
      <p:pic>
        <p:nvPicPr>
          <p:cNvPr id="2050" name="Picture 2" descr="ANNE BEBEK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74" y="1214203"/>
            <a:ext cx="7704944" cy="361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4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7738"/>
            <a:ext cx="7620000" cy="791665"/>
          </a:xfrm>
        </p:spPr>
        <p:txBody>
          <a:bodyPr>
            <a:normAutofit/>
          </a:bodyPr>
          <a:lstStyle/>
          <a:p>
            <a:r>
              <a:rPr lang="tr-TR" i="1" dirty="0"/>
              <a:t>Resim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39403"/>
            <a:ext cx="10839450" cy="5628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annenin yataklarında ya da masa başında birbirleri ve hemşire ile konuşması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4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506827" y="5601962"/>
            <a:ext cx="8860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ma’nın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annesi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süt yapmak için özel besinler yemesi gerektiğini ve bunların bazılarının bebeğini de  etkileyeceğini söyler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24" y="2001187"/>
            <a:ext cx="5991069" cy="3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4456"/>
            <a:ext cx="10972800" cy="1120462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tr-TR" sz="3600" i="1" dirty="0"/>
              <a:t/>
            </a:r>
            <a:br>
              <a:rPr lang="tr-TR" sz="3600" i="1" dirty="0"/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artışması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6609"/>
            <a:ext cx="10972800" cy="3939555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bir kadının yemesi ve yememesi gerekenler nelerdir?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5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4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8186"/>
            <a:ext cx="10972800" cy="103031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eslenme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zellikleri-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77" y="2125014"/>
            <a:ext cx="10293953" cy="4018209"/>
          </a:xfrm>
        </p:spPr>
        <p:txBody>
          <a:bodyPr>
            <a:noAutofit/>
          </a:bodyPr>
          <a:lstStyle/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anneler, kendi sağlıkları için yeterli miktarda yiyecek ve içecek almalı ve ailelerinin bakımını sağlamalıdır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Besin çeşitliliği protein, vitamin ve mineral gereksinimini sağlamalıdır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annelerin yemesi ya da yememesi gereken özel yiyecekler yoktur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6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9550"/>
            <a:ext cx="8496300" cy="811368"/>
          </a:xfrm>
        </p:spPr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Annenin</a:t>
            </a: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eslenme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zellikleri-II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7" y="1249252"/>
            <a:ext cx="10967200" cy="5608750"/>
          </a:xfrm>
        </p:spPr>
        <p:txBody>
          <a:bodyPr>
            <a:noAutofit/>
          </a:bodyPr>
          <a:lstStyle/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Emziren annenin süt üretimi için kaynakları</a:t>
            </a:r>
          </a:p>
          <a:p>
            <a:pPr lvl="1" eaLnBrk="1" hangingPunct="1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Gebelikte biriken yağ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dokusu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Tükettiği besinlerdir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malnütrisyon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olmadıkça annenin süt üretimi azalmaz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besin alımında sorun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olursa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olarak anne sütünün üretiminde de kullanılan depolar azalmaya başlar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Sütün yağ kısmında hafif bir kayıp başlar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 bir doğum öncesi bakım alan annelerde vitaminler henüz yeterli miktarda bulunmaya devam eder</a:t>
            </a:r>
          </a:p>
          <a:p>
            <a:pPr marL="0" indent="0" algn="just">
              <a:lnSpc>
                <a:spcPct val="130000"/>
              </a:lnSpc>
              <a:buNone/>
            </a:pPr>
            <a:endParaRPr lang="en-US" sz="2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7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366" y="896692"/>
            <a:ext cx="9895268" cy="74697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Süt Üretimi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eslenmesi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235" y="1885949"/>
            <a:ext cx="9799142" cy="447040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 üretimini etkilemeyen durumlar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Yanlış besin seçimi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öğünün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atlanması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Süt üretimini arttıracak girişimler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Anneye  yeterli özgüven ve bakımın sağlanması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Bebeğin sık emzirilmesi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8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682579"/>
            <a:ext cx="10972800" cy="1017431"/>
          </a:xfrm>
        </p:spPr>
        <p:txBody>
          <a:bodyPr/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Annenin S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ıvı Alımı-I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983346"/>
            <a:ext cx="10972800" cy="4142818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Genelde emziren anneler çok sıvı tüketmeleri için çevreleri tarafından teşvik edilir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Anne, yalnızca ihtiyacı kadar sıvı almalıdır</a:t>
            </a:r>
          </a:p>
          <a:p>
            <a:pPr eaLnBrk="1" hangingPunct="1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Gereksiz çok fazla sıvı tüketimi süt üretimini arttırmaz.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9</a:t>
            </a:fld>
            <a:endParaRPr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7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anchor="ctr">
        <a:spAutoFit/>
      </a:bodyPr>
      <a:lstStyle>
        <a:defPPr algn="ctr" eaLnBrk="0" hangingPunct="0">
          <a:defRPr sz="3200" b="1"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1491</Words>
  <Application>Microsoft Office PowerPoint</Application>
  <PresentationFormat>Özel</PresentationFormat>
  <Paragraphs>260</Paragraphs>
  <Slides>37</Slides>
  <Notes>11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Ofis Teması</vt:lpstr>
      <vt:lpstr>    </vt:lpstr>
      <vt:lpstr>Öğrenim Hedefleri </vt:lpstr>
      <vt:lpstr>EMZİREN KADININ BESİN GEREKSİNİMİ </vt:lpstr>
      <vt:lpstr>Resim</vt:lpstr>
      <vt:lpstr> Grup Tartışması  </vt:lpstr>
      <vt:lpstr> Emziren Annenin Beslenme Özellikleri- I</vt:lpstr>
      <vt:lpstr>Emziren Annenin Beslenme Özellikleri-II</vt:lpstr>
      <vt:lpstr>Süt Üretimi ve Anne Beslenmesi</vt:lpstr>
      <vt:lpstr>Annenin Sıvı Alımı-I</vt:lpstr>
      <vt:lpstr>Annenin Sıvı Alımı-II</vt:lpstr>
      <vt:lpstr>Kafein ve Bitki Çayları</vt:lpstr>
      <vt:lpstr> Sağlıklı Bir Laktasyon İçin</vt:lpstr>
      <vt:lpstr>PowerPoint Sunusu</vt:lpstr>
      <vt:lpstr>Soru?</vt:lpstr>
      <vt:lpstr>Laktasyonel Amenore</vt:lpstr>
      <vt:lpstr>Emzirme ve Aile Planlaması</vt:lpstr>
      <vt:lpstr>Emzirme ve Aile Planlaması</vt:lpstr>
      <vt:lpstr> Emzirme ve Aile Planlaması</vt:lpstr>
      <vt:lpstr>PowerPoint Sunusu</vt:lpstr>
      <vt:lpstr>Soru?</vt:lpstr>
      <vt:lpstr>Hastalık Halinde Emzirme-I</vt:lpstr>
      <vt:lpstr>Hastalık Halinde Emzirme -II</vt:lpstr>
      <vt:lpstr>Kronik Hastalıklarda;</vt:lpstr>
      <vt:lpstr>Soru?</vt:lpstr>
      <vt:lpstr>Hasta Annede Emzirmeye Yardım-I</vt:lpstr>
      <vt:lpstr>Hasta Annede Emzirmeye Yardım-II</vt:lpstr>
      <vt:lpstr>Hasta Annede Emzirmeye Yardım-II</vt:lpstr>
      <vt:lpstr>Diğer Durumlarda Emzirmeye Yardım</vt:lpstr>
      <vt:lpstr>Diğer Durumlarda Emzirmeye Yardım</vt:lpstr>
      <vt:lpstr>PowerPoint Sunusu</vt:lpstr>
      <vt:lpstr>Annenin İlaç Kullanımı</vt:lpstr>
      <vt:lpstr>Emzirmede İlaç Etkileri</vt:lpstr>
      <vt:lpstr>Anne Etkilerini Bilmediğiniz Bir İlaç Alıyorsa</vt:lpstr>
      <vt:lpstr>Anne Etkilerini Bilmediğiniz Bir İlaç Alıyorsa</vt:lpstr>
      <vt:lpstr>Emzirme ve Annelerde İlaç Kullanımı</vt:lpstr>
      <vt:lpstr>Emzirme ve Annelerde İlaç Kullanımı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melek</dc:creator>
  <cp:lastModifiedBy>melek</cp:lastModifiedBy>
  <cp:revision>245</cp:revision>
  <dcterms:created xsi:type="dcterms:W3CDTF">2016-04-12T08:25:33Z</dcterms:created>
  <dcterms:modified xsi:type="dcterms:W3CDTF">2016-10-20T13:34:43Z</dcterms:modified>
</cp:coreProperties>
</file>